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58" r:id="rId5"/>
    <p:sldId id="262" r:id="rId6"/>
    <p:sldId id="266" r:id="rId7"/>
    <p:sldId id="275" r:id="rId8"/>
    <p:sldId id="268" r:id="rId9"/>
    <p:sldId id="269" r:id="rId10"/>
    <p:sldId id="270" r:id="rId11"/>
    <p:sldId id="271" r:id="rId12"/>
    <p:sldId id="272" r:id="rId13"/>
    <p:sldId id="273" r:id="rId14"/>
    <p:sldId id="276" r:id="rId15"/>
    <p:sldId id="264" r:id="rId16"/>
    <p:sldId id="265" r:id="rId17"/>
    <p:sldId id="274"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Play" panose="020B0604020202020204" charset="0"/>
      <p:regular r:id="rId25"/>
      <p:bold r:id="rId26"/>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0E465"/>
    <a:srgbClr val="000000"/>
    <a:srgbClr val="FFFFFF"/>
    <a:srgbClr val="5D5E6A"/>
    <a:srgbClr val="434342"/>
    <a:srgbClr val="2C2C2C"/>
    <a:srgbClr val="F2F2F2"/>
    <a:srgbClr val="938BA4"/>
    <a:srgbClr val="267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6" autoAdjust="0"/>
    <p:restoredTop sz="94660"/>
  </p:normalViewPr>
  <p:slideViewPr>
    <p:cSldViewPr snapToGrid="0">
      <p:cViewPr varScale="1">
        <p:scale>
          <a:sx n="77" d="100"/>
          <a:sy n="77" d="100"/>
        </p:scale>
        <p:origin x="12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8773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84330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2"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2"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5731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7442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2"/>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71093E6-A680-495F-BB42-22CBA38539F7}" type="datetimeFigureOut">
              <a:rPr lang="it-IT" smtClean="0"/>
              <a:t>20/09/2022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637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71093E6-A680-495F-BB42-22CBA38539F7}" type="datetimeFigureOut">
              <a:rPr lang="it-IT" smtClean="0"/>
              <a:t>20/09/2022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9"/>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2"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71093E6-A680-495F-BB42-22CBA38539F7}" type="datetimeFigureOut">
              <a:rPr lang="it-IT" smtClean="0"/>
              <a:t>20/09/2022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13881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71093E6-A680-495F-BB42-22CBA38539F7}" type="datetimeFigureOut">
              <a:rPr lang="it-IT" smtClean="0"/>
              <a:t>20/09/2022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99693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1093E6-A680-495F-BB42-22CBA38539F7}" type="datetimeFigureOut">
              <a:rPr lang="it-IT" smtClean="0"/>
              <a:t>20/09/2022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25569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363396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71093E6-A680-495F-BB42-22CBA38539F7}" type="datetimeFigureOut">
              <a:rPr lang="it-IT" smtClean="0"/>
              <a:t>20/09/2022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796999-0ECC-4A36-8FC1-901FEB5D6DC1}" type="slidenum">
              <a:rPr lang="it-IT" smtClean="0"/>
              <a:t>‹N›</a:t>
            </a:fld>
            <a:endParaRPr lang="it-IT"/>
          </a:p>
        </p:txBody>
      </p:sp>
    </p:spTree>
    <p:extLst>
      <p:ext uri="{BB962C8B-B14F-4D97-AF65-F5344CB8AC3E}">
        <p14:creationId xmlns:p14="http://schemas.microsoft.com/office/powerpoint/2010/main" val="264792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093E6-A680-495F-BB42-22CBA38539F7}" type="datetimeFigureOut">
              <a:rPr lang="it-IT" smtClean="0"/>
              <a:t>20/09/2022</a:t>
            </a:fld>
            <a:endParaRPr lang="it-IT"/>
          </a:p>
        </p:txBody>
      </p:sp>
      <p:sp>
        <p:nvSpPr>
          <p:cNvPr id="5" name="Segnaposto piè di pa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6999-0ECC-4A36-8FC1-901FEB5D6DC1}" type="slidenum">
              <a:rPr lang="it-IT" smtClean="0"/>
              <a:t>‹N›</a:t>
            </a:fld>
            <a:endParaRPr lang="it-IT"/>
          </a:p>
        </p:txBody>
      </p:sp>
    </p:spTree>
    <p:extLst>
      <p:ext uri="{BB962C8B-B14F-4D97-AF65-F5344CB8AC3E}">
        <p14:creationId xmlns:p14="http://schemas.microsoft.com/office/powerpoint/2010/main" val="39562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3" Type="http://schemas.openxmlformats.org/officeDocument/2006/relationships/image" Target="../media/image47.jp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9.jpg"/><Relationship Id="rId1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48.jpg"/><Relationship Id="rId9" Type="http://schemas.openxmlformats.org/officeDocument/2006/relationships/image" Target="../media/image11.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3" Type="http://schemas.openxmlformats.org/officeDocument/2006/relationships/image" Target="../media/image51.jp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53.jpg"/><Relationship Id="rId1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52.jpg"/><Relationship Id="rId9" Type="http://schemas.openxmlformats.org/officeDocument/2006/relationships/image" Target="../media/image11.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3" Type="http://schemas.openxmlformats.org/officeDocument/2006/relationships/image" Target="../media/image55.jp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57.jpg"/><Relationship Id="rId1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56.jpg"/><Relationship Id="rId9" Type="http://schemas.openxmlformats.org/officeDocument/2006/relationships/image" Target="../media/image11.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9.png"/><Relationship Id="rId7" Type="http://schemas.openxmlformats.org/officeDocument/2006/relationships/image" Target="../media/image62.jpg"/><Relationship Id="rId12" Type="http://schemas.openxmlformats.org/officeDocument/2006/relationships/image" Target="../media/image1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jpg"/><Relationship Id="rId11" Type="http://schemas.openxmlformats.org/officeDocument/2006/relationships/image" Target="../media/image11.png"/><Relationship Id="rId5" Type="http://schemas.openxmlformats.org/officeDocument/2006/relationships/image" Target="../media/image60.jp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12.png"/><Relationship Id="rId2" Type="http://schemas.openxmlformats.org/officeDocument/2006/relationships/image" Target="../media/image63.png"/><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11.png"/><Relationship Id="rId5" Type="http://schemas.openxmlformats.org/officeDocument/2006/relationships/image" Target="../media/image66.png"/><Relationship Id="rId15" Type="http://schemas.openxmlformats.org/officeDocument/2006/relationships/image" Target="../media/image70.png"/><Relationship Id="rId10" Type="http://schemas.openxmlformats.org/officeDocument/2006/relationships/image" Target="../media/image10.png"/><Relationship Id="rId4" Type="http://schemas.openxmlformats.org/officeDocument/2006/relationships/image" Target="../media/image65.png"/><Relationship Id="rId9" Type="http://schemas.openxmlformats.org/officeDocument/2006/relationships/image" Target="../media/image9.png"/><Relationship Id="rId14"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jp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4.jpg"/><Relationship Id="rId7" Type="http://schemas.openxmlformats.org/officeDocument/2006/relationships/image" Target="../media/image11.png"/><Relationship Id="rId12" Type="http://schemas.openxmlformats.org/officeDocument/2006/relationships/image" Target="../media/image77.png"/><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76.png"/><Relationship Id="rId5" Type="http://schemas.openxmlformats.org/officeDocument/2006/relationships/image" Target="../media/image9.png"/><Relationship Id="rId10" Type="http://schemas.openxmlformats.org/officeDocument/2006/relationships/image" Target="../media/image75.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jpeg"/><Relationship Id="rId4" Type="http://schemas.openxmlformats.org/officeDocument/2006/relationships/image" Target="../media/image10.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0.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33.jpg"/><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7.png"/><Relationship Id="rId14" Type="http://schemas.openxmlformats.org/officeDocument/2006/relationships/image" Target="../media/image32.jp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4.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37.jpg"/><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7.png"/><Relationship Id="rId14" Type="http://schemas.openxmlformats.org/officeDocument/2006/relationships/image" Target="../media/image36.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3" Type="http://schemas.openxmlformats.org/officeDocument/2006/relationships/image" Target="../media/image39.jp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1.jpg"/><Relationship Id="rId1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40.jpg"/><Relationship Id="rId9" Type="http://schemas.openxmlformats.org/officeDocument/2006/relationships/image" Target="../media/image11.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3" Type="http://schemas.openxmlformats.org/officeDocument/2006/relationships/image" Target="../media/image43.jp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5.jpg"/><Relationship Id="rId1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44.jpg"/><Relationship Id="rId9" Type="http://schemas.openxmlformats.org/officeDocument/2006/relationships/image" Target="../media/image11.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199144"/>
            <a:ext cx="12192000" cy="400110"/>
          </a:xfrm>
          <a:prstGeom prst="rect">
            <a:avLst/>
          </a:prstGeom>
          <a:noFill/>
        </p:spPr>
        <p:txBody>
          <a:bodyPr wrap="square" rtlCol="0">
            <a:spAutoFit/>
          </a:bodyPr>
          <a:lstStyle/>
          <a:p>
            <a:pPr algn="ctr"/>
            <a:r>
              <a:rPr lang="it-IT" sz="1000" dirty="0">
                <a:solidFill>
                  <a:schemeClr val="bg1"/>
                </a:solidFill>
                <a:latin typeface="Play" panose="020B0000000000000000" pitchFamily="34" charset="0"/>
              </a:rPr>
              <a:t>Certified company ISO 9001:2015 – ISO 14001:2015 – ISO 45001:2015</a:t>
            </a:r>
          </a:p>
          <a:p>
            <a:pPr algn="ctr"/>
            <a:r>
              <a:rPr lang="it-IT" sz="1000" dirty="0">
                <a:solidFill>
                  <a:schemeClr val="bg1"/>
                </a:solidFill>
                <a:latin typeface="Play" panose="020B0000000000000000" pitchFamily="34" charset="0"/>
              </a:rPr>
              <a:t>Certificates N° ER-0274/2006 – GA-2012/0248 – SST-0064/2019</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a:solidFill>
                  <a:srgbClr val="2C2C2C"/>
                </a:solidFill>
                <a:latin typeface="Play" panose="020B0000000000000000" pitchFamily="34" charset="0"/>
              </a:rPr>
              <a:t>REGISTERED OFFICE: VIA NOVARA 166, 28069 TRECATE (NO) – PHONE:  +39.0321/784111 – FAX:  +39.0321/784150</a:t>
            </a:r>
          </a:p>
          <a:p>
            <a:r>
              <a:rPr lang="it-IT" sz="1600" dirty="0">
                <a:solidFill>
                  <a:srgbClr val="2C2C2C"/>
                </a:solidFill>
                <a:latin typeface="Play" panose="020B0000000000000000" pitchFamily="34" charset="0"/>
              </a:rPr>
              <a:t>ADMIN. HEADQUARTERS: VIA G. FERRARIS 13, 43036 FIDENZA (PR) – PHONE: +39.0524/530259 – FAX: +39.0524/530142</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3683" y="1870720"/>
            <a:ext cx="6744641" cy="2025415"/>
          </a:xfrm>
          <a:prstGeom prst="rect">
            <a:avLst/>
          </a:prstGeom>
        </p:spPr>
      </p:pic>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info@ciiguatellispa.it</a:t>
            </a:r>
          </a:p>
        </p:txBody>
      </p:sp>
      <p:sp>
        <p:nvSpPr>
          <p:cNvPr id="12" name="CasellaDiTesto 11"/>
          <p:cNvSpPr txBox="1"/>
          <p:nvPr/>
        </p:nvSpPr>
        <p:spPr>
          <a:xfrm>
            <a:off x="9468324"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www.ciiguatellispa.it</a:t>
            </a:r>
          </a:p>
        </p:txBody>
      </p:sp>
      <p:pic>
        <p:nvPicPr>
          <p:cNvPr id="26" name="Immagine 2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5997" y="32380"/>
            <a:ext cx="977737" cy="883497"/>
          </a:xfrm>
          <a:prstGeom prst="rect">
            <a:avLst/>
          </a:prstGeom>
        </p:spPr>
      </p:pic>
      <p:pic>
        <p:nvPicPr>
          <p:cNvPr id="2" name="Immagine 1">
            <a:extLst>
              <a:ext uri="{FF2B5EF4-FFF2-40B4-BE49-F238E27FC236}">
                <a16:creationId xmlns:a16="http://schemas.microsoft.com/office/drawing/2014/main" id="{7CE52B40-2445-1F58-CC16-98EE0D428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362" y="113198"/>
            <a:ext cx="791999" cy="720000"/>
          </a:xfrm>
          <a:prstGeom prst="rect">
            <a:avLst/>
          </a:prstGeom>
        </p:spPr>
      </p:pic>
      <p:pic>
        <p:nvPicPr>
          <p:cNvPr id="6" name="Immagine 5">
            <a:extLst>
              <a:ext uri="{FF2B5EF4-FFF2-40B4-BE49-F238E27FC236}">
                <a16:creationId xmlns:a16="http://schemas.microsoft.com/office/drawing/2014/main" id="{6C03DE19-A4A2-831A-9FC2-659B3A67B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880" y="56939"/>
            <a:ext cx="460665" cy="832527"/>
          </a:xfrm>
          <a:prstGeom prst="rect">
            <a:avLst/>
          </a:prstGeom>
        </p:spPr>
      </p:pic>
      <p:pic>
        <p:nvPicPr>
          <p:cNvPr id="7" name="Immagine 6">
            <a:extLst>
              <a:ext uri="{FF2B5EF4-FFF2-40B4-BE49-F238E27FC236}">
                <a16:creationId xmlns:a16="http://schemas.microsoft.com/office/drawing/2014/main" id="{A9EE47E8-D021-ADB4-3BF4-40A93D00C1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163" y="113198"/>
            <a:ext cx="1783681" cy="498932"/>
          </a:xfrm>
          <a:prstGeom prst="rect">
            <a:avLst/>
          </a:prstGeom>
        </p:spPr>
      </p:pic>
      <p:pic>
        <p:nvPicPr>
          <p:cNvPr id="8" name="Immagine 7">
            <a:extLst>
              <a:ext uri="{FF2B5EF4-FFF2-40B4-BE49-F238E27FC236}">
                <a16:creationId xmlns:a16="http://schemas.microsoft.com/office/drawing/2014/main" id="{11D38DCC-E44B-3681-FA2B-C57DA71C7D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267394" y="57866"/>
            <a:ext cx="463168" cy="831600"/>
          </a:xfrm>
          <a:prstGeom prst="rect">
            <a:avLst/>
          </a:prstGeom>
        </p:spPr>
      </p:pic>
      <p:pic>
        <p:nvPicPr>
          <p:cNvPr id="10" name="Immagine 9">
            <a:extLst>
              <a:ext uri="{FF2B5EF4-FFF2-40B4-BE49-F238E27FC236}">
                <a16:creationId xmlns:a16="http://schemas.microsoft.com/office/drawing/2014/main" id="{B79B6346-1BAB-32A9-B969-F6AEA27CECB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36897" y="57866"/>
            <a:ext cx="981288" cy="831600"/>
          </a:xfrm>
          <a:prstGeom prst="rect">
            <a:avLst/>
          </a:prstGeom>
        </p:spPr>
      </p:pic>
    </p:spTree>
    <p:extLst>
      <p:ext uri="{BB962C8B-B14F-4D97-AF65-F5344CB8AC3E}">
        <p14:creationId xmlns:p14="http://schemas.microsoft.com/office/powerpoint/2010/main" val="18237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0634"/>
            <a:ext cx="2574000" cy="158052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4200634"/>
            <a:ext cx="2574000" cy="158052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4449"/>
            <a:ext cx="2574000" cy="1580526"/>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4449"/>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RECONSTRUCTION OF RIVERBED</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S.A.R.P.O.M. S.r.l.</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Acqui Terme (AL) - </a:t>
            </a:r>
            <a:r>
              <a:rPr lang="it-IT" sz="1200" dirty="0" err="1">
                <a:solidFill>
                  <a:srgbClr val="5D5E6A"/>
                </a:solidFill>
                <a:latin typeface="Play" panose="020B0000000000000000" pitchFamily="34" charset="0"/>
              </a:rPr>
              <a:t>Italy</a:t>
            </a:r>
            <a:endParaRPr lang="it-IT" sz="1200" dirty="0">
              <a:solidFill>
                <a:srgbClr val="5D5E6A"/>
              </a:solidFill>
              <a:latin typeface="Play" panose="020B0000000000000000" pitchFamily="34" charset="0"/>
            </a:endParaRP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2013</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err="1">
                <a:solidFill>
                  <a:srgbClr val="5D5E6A"/>
                </a:solidFill>
                <a:latin typeface="Play" panose="020B0000000000000000" pitchFamily="34" charset="0"/>
              </a:rPr>
              <a:t>Reconstruction</a:t>
            </a:r>
            <a:r>
              <a:rPr lang="it-IT" sz="1200" dirty="0">
                <a:solidFill>
                  <a:srgbClr val="5D5E6A"/>
                </a:solidFill>
                <a:latin typeface="Play" panose="020B0000000000000000" pitchFamily="34" charset="0"/>
              </a:rPr>
              <a:t> of the Rio </a:t>
            </a:r>
            <a:r>
              <a:rPr lang="it-IT" sz="1200" dirty="0" err="1">
                <a:solidFill>
                  <a:srgbClr val="5D5E6A"/>
                </a:solidFill>
                <a:latin typeface="Play" panose="020B0000000000000000" pitchFamily="34" charset="0"/>
              </a:rPr>
              <a:t>Medrio’s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riverbed</a:t>
            </a:r>
            <a:r>
              <a:rPr lang="it-IT" sz="1200" dirty="0">
                <a:solidFill>
                  <a:srgbClr val="5D5E6A"/>
                </a:solidFill>
                <a:latin typeface="Play" panose="020B0000000000000000" pitchFamily="34" charset="0"/>
              </a:rPr>
              <a:t> to </a:t>
            </a:r>
            <a:r>
              <a:rPr lang="it-IT" sz="1200" dirty="0" err="1">
                <a:solidFill>
                  <a:srgbClr val="5D5E6A"/>
                </a:solidFill>
                <a:latin typeface="Play" panose="020B0000000000000000" pitchFamily="34" charset="0"/>
              </a:rPr>
              <a:t>secure</a:t>
            </a:r>
            <a:r>
              <a:rPr lang="it-IT" sz="1200" dirty="0">
                <a:solidFill>
                  <a:srgbClr val="5D5E6A"/>
                </a:solidFill>
                <a:latin typeface="Play" panose="020B0000000000000000" pitchFamily="34" charset="0"/>
              </a:rPr>
              <a:t> the </a:t>
            </a:r>
            <a:r>
              <a:rPr lang="it-IT" sz="1200" dirty="0" err="1">
                <a:solidFill>
                  <a:srgbClr val="5D5E6A"/>
                </a:solidFill>
                <a:latin typeface="Play" panose="020B0000000000000000" pitchFamily="34" charset="0"/>
              </a:rPr>
              <a:t>oil</a:t>
            </a:r>
            <a:r>
              <a:rPr lang="it-IT" sz="1200" dirty="0">
                <a:solidFill>
                  <a:srgbClr val="5D5E6A"/>
                </a:solidFill>
                <a:latin typeface="Play" panose="020B0000000000000000" pitchFamily="34" charset="0"/>
              </a:rPr>
              <a:t> pipeline DN 8".</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118813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0634"/>
            <a:ext cx="2574000" cy="158052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353" y="4200634"/>
            <a:ext cx="2574000" cy="158052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0634"/>
            <a:ext cx="2574000" cy="158052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0634"/>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duotone>
              <a:prstClr val="black"/>
              <a:schemeClr val="accent4">
                <a:tint val="45000"/>
                <a:satMod val="400000"/>
              </a:schemeClr>
            </a:duotone>
          </a:blip>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CONSTRUCTION OF PIPELINE’S INTERCONNECTION HUB</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a:solidFill>
                  <a:srgbClr val="5D5E6A"/>
                </a:solidFill>
                <a:latin typeface="Play" panose="020B0000000000000000" pitchFamily="34" charset="0"/>
              </a:rPr>
              <a:t>Eni S.p.A.</a:t>
            </a:r>
            <a:endParaRPr lang="it-IT" sz="1200" dirty="0">
              <a:solidFill>
                <a:srgbClr val="5D5E6A"/>
              </a:solidFill>
              <a:latin typeface="Play" panose="020B0000000000000000" pitchFamily="34" charset="0"/>
            </a:endParaRP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Pero, Rho (MI) - </a:t>
            </a:r>
            <a:r>
              <a:rPr lang="it-IT" sz="1200" dirty="0" err="1">
                <a:solidFill>
                  <a:srgbClr val="5D5E6A"/>
                </a:solidFill>
                <a:latin typeface="Play" panose="020B0000000000000000" pitchFamily="34" charset="0"/>
              </a:rPr>
              <a:t>Italy</a:t>
            </a:r>
            <a:endParaRPr lang="it-IT" sz="1200" dirty="0">
              <a:solidFill>
                <a:srgbClr val="5D5E6A"/>
              </a:solidFill>
              <a:latin typeface="Play" panose="020B0000000000000000" pitchFamily="34" charset="0"/>
            </a:endParaRP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2006-2007</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Construction of a new </a:t>
            </a:r>
            <a:r>
              <a:rPr lang="it-IT" sz="1200" dirty="0" err="1">
                <a:solidFill>
                  <a:srgbClr val="5D5E6A"/>
                </a:solidFill>
                <a:latin typeface="Play" panose="020B0000000000000000" pitchFamily="34" charset="0"/>
              </a:rPr>
              <a:t>interconnection</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hub</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at</a:t>
            </a:r>
            <a:r>
              <a:rPr lang="it-IT" sz="1200" dirty="0">
                <a:solidFill>
                  <a:srgbClr val="5D5E6A"/>
                </a:solidFill>
                <a:latin typeface="Play" panose="020B0000000000000000" pitchFamily="34" charset="0"/>
              </a:rPr>
              <a:t> Rho for the pipeline Pero-Rho DN 8"/12".</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258710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0634"/>
            <a:ext cx="2574000" cy="158052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353" y="4200634"/>
            <a:ext cx="2574000" cy="158052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0634"/>
            <a:ext cx="2574000" cy="1580526"/>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0634"/>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PIPELINE GAS EVACUATION</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err="1">
                <a:solidFill>
                  <a:srgbClr val="5D5E6A"/>
                </a:solidFill>
                <a:latin typeface="Play" panose="020B0000000000000000" pitchFamily="34" charset="0"/>
              </a:rPr>
              <a:t>GRTgaz</a:t>
            </a:r>
            <a:endParaRPr lang="it-IT" sz="1200" dirty="0">
              <a:solidFill>
                <a:srgbClr val="5D5E6A"/>
              </a:solidFill>
              <a:latin typeface="Play" panose="020B0000000000000000" pitchFamily="34" charset="0"/>
            </a:endParaRP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France</a:t>
            </a: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2014-2015</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Gas evacuation as a result of maintenance work on the gas pipeline.</a:t>
            </a:r>
            <a:endParaRPr lang="it-IT" sz="1200" dirty="0">
              <a:solidFill>
                <a:srgbClr val="5D5E6A"/>
              </a:solidFill>
              <a:latin typeface="Play" panose="020B0000000000000000" pitchFamily="34" charset="0"/>
            </a:endParaRP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252981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stretch>
            <a:fillRect/>
          </a:stretch>
        </p:blipFill>
        <p:spPr>
          <a:xfrm>
            <a:off x="5946512" y="1765640"/>
            <a:ext cx="123842" cy="142895"/>
          </a:xfrm>
          <a:prstGeom prst="rect">
            <a:avLst/>
          </a:prstGeom>
        </p:spPr>
      </p:pic>
      <p:pic>
        <p:nvPicPr>
          <p:cNvPr id="14" name="Immagine 13"/>
          <p:cNvPicPr>
            <a:picLocks noChangeAspect="1"/>
          </p:cNvPicPr>
          <p:nvPr/>
        </p:nvPicPr>
        <p:blipFill>
          <a:blip r:embed="rId3"/>
          <a:stretch>
            <a:fillRect/>
          </a:stretch>
        </p:blipFill>
        <p:spPr>
          <a:xfrm>
            <a:off x="2347890" y="1743596"/>
            <a:ext cx="114316" cy="142895"/>
          </a:xfrm>
          <a:prstGeom prst="rect">
            <a:avLst/>
          </a:prstGeom>
        </p:spPr>
      </p:pic>
      <p:pic>
        <p:nvPicPr>
          <p:cNvPr id="31" name="Immagine 30"/>
          <p:cNvPicPr>
            <a:picLocks noChangeAspect="1"/>
          </p:cNvPicPr>
          <p:nvPr/>
        </p:nvPicPr>
        <p:blipFill>
          <a:blip r:embed="rId4"/>
          <a:stretch>
            <a:fillRect/>
          </a:stretch>
        </p:blipFill>
        <p:spPr>
          <a:xfrm>
            <a:off x="9714451" y="1794231"/>
            <a:ext cx="181000" cy="104791"/>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48" y="2551702"/>
            <a:ext cx="3456000" cy="1419762"/>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000" y="2552978"/>
            <a:ext cx="3456000" cy="1419762"/>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51" y="2552978"/>
            <a:ext cx="3456000" cy="1419762"/>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2"/>
          <a:stretch>
            <a:fillRect/>
          </a:stretch>
        </p:blipFill>
        <p:spPr>
          <a:xfrm>
            <a:off x="10885723" y="367828"/>
            <a:ext cx="287000" cy="295200"/>
          </a:xfrm>
          <a:prstGeom prst="rect">
            <a:avLst/>
          </a:prstGeom>
        </p:spPr>
      </p:pic>
      <p:pic>
        <p:nvPicPr>
          <p:cNvPr id="26" name="Immagine 25"/>
          <p:cNvPicPr>
            <a:picLocks noChangeAspect="1"/>
          </p:cNvPicPr>
          <p:nvPr/>
        </p:nvPicPr>
        <p:blipFill>
          <a:blip r:embed="rId13"/>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OTHER PROJECTS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7049" y="4163578"/>
            <a:ext cx="3420000" cy="2092881"/>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The project involves the construction of an industrial structure and an independent office building. The industrial structure is composed of three distinct buildings separated by free areas covered by roofing, each of them having the following intended use</a:t>
            </a:r>
            <a:r>
              <a:rPr lang="it-IT" sz="1200" dirty="0">
                <a:solidFill>
                  <a:srgbClr val="5D5E6A"/>
                </a:solidFill>
                <a:latin typeface="Play" panose="020B0000000000000000" pitchFamily="34" charset="0"/>
              </a:rPr>
              <a:t>:</a:t>
            </a:r>
          </a:p>
          <a:p>
            <a:pPr marL="171446" indent="-171446">
              <a:spcAft>
                <a:spcPts val="300"/>
              </a:spcAft>
              <a:buClr>
                <a:srgbClr val="267CFF"/>
              </a:buClr>
              <a:buSzPct val="140000"/>
              <a:buFont typeface="Arial" panose="020B0604020202020204" pitchFamily="34" charset="0"/>
              <a:buChar char="•"/>
            </a:pPr>
            <a:endParaRPr lang="it-IT" sz="1200" b="1"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b="1" dirty="0" err="1">
                <a:solidFill>
                  <a:srgbClr val="5D5E6A"/>
                </a:solidFill>
                <a:latin typeface="Play" panose="020B0000000000000000" pitchFamily="34" charset="0"/>
              </a:rPr>
              <a:t>Shed</a:t>
            </a:r>
            <a:r>
              <a:rPr lang="it-IT" sz="1200" b="1" dirty="0">
                <a:solidFill>
                  <a:srgbClr val="5D5E6A"/>
                </a:solidFill>
                <a:latin typeface="Play" panose="020B0000000000000000" pitchFamily="34" charset="0"/>
              </a:rPr>
              <a:t> A</a:t>
            </a:r>
            <a:r>
              <a:rPr lang="it-IT" sz="1200" dirty="0">
                <a:solidFill>
                  <a:srgbClr val="5D5E6A"/>
                </a:solidFill>
                <a:latin typeface="Play" panose="020B0000000000000000" pitchFamily="34" charset="0"/>
              </a:rPr>
              <a:t>: workshop </a:t>
            </a:r>
            <a:r>
              <a:rPr lang="it-IT" sz="1200" dirty="0" err="1">
                <a:solidFill>
                  <a:srgbClr val="5D5E6A"/>
                </a:solidFill>
                <a:latin typeface="Play" panose="020B0000000000000000" pitchFamily="34" charset="0"/>
              </a:rPr>
              <a:t>assembly</a:t>
            </a:r>
            <a:endParaRPr lang="it-IT" sz="1200"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b="1" dirty="0" err="1">
                <a:solidFill>
                  <a:srgbClr val="5D5E6A"/>
                </a:solidFill>
                <a:latin typeface="Play" panose="020B0000000000000000" pitchFamily="34" charset="0"/>
              </a:rPr>
              <a:t>Shed</a:t>
            </a:r>
            <a:r>
              <a:rPr lang="it-IT" sz="1200" b="1" dirty="0">
                <a:solidFill>
                  <a:srgbClr val="5D5E6A"/>
                </a:solidFill>
                <a:latin typeface="Play" panose="020B0000000000000000" pitchFamily="34" charset="0"/>
              </a:rPr>
              <a:t> B</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warehouse</a:t>
            </a:r>
            <a:r>
              <a:rPr lang="it-IT" sz="1200" dirty="0">
                <a:solidFill>
                  <a:srgbClr val="5D5E6A"/>
                </a:solidFill>
                <a:latin typeface="Play" panose="020B0000000000000000" pitchFamily="34" charset="0"/>
              </a:rPr>
              <a:t> and </a:t>
            </a:r>
            <a:r>
              <a:rPr lang="it-IT" sz="1200" dirty="0" err="1">
                <a:solidFill>
                  <a:srgbClr val="5D5E6A"/>
                </a:solidFill>
                <a:latin typeface="Play" panose="020B0000000000000000" pitchFamily="34" charset="0"/>
              </a:rPr>
              <a:t>storage</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equipment</a:t>
            </a:r>
            <a:endParaRPr lang="it-IT" sz="1200"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b="1" dirty="0" err="1">
                <a:solidFill>
                  <a:srgbClr val="5D5E6A"/>
                </a:solidFill>
                <a:latin typeface="Play" panose="020B0000000000000000" pitchFamily="34" charset="0"/>
              </a:rPr>
              <a:t>Shed</a:t>
            </a:r>
            <a:r>
              <a:rPr lang="it-IT" sz="1200" b="1" dirty="0">
                <a:solidFill>
                  <a:srgbClr val="5D5E6A"/>
                </a:solidFill>
                <a:latin typeface="Play" panose="020B0000000000000000" pitchFamily="34" charset="0"/>
              </a:rPr>
              <a:t> C</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depot</a:t>
            </a:r>
            <a:r>
              <a:rPr lang="it-IT" sz="1200" dirty="0">
                <a:solidFill>
                  <a:srgbClr val="5D5E6A"/>
                </a:solidFill>
                <a:latin typeface="Play" panose="020B0000000000000000" pitchFamily="34" charset="0"/>
              </a:rPr>
              <a:t> of work </a:t>
            </a:r>
            <a:r>
              <a:rPr lang="it-IT" sz="1200" dirty="0" err="1">
                <a:solidFill>
                  <a:srgbClr val="5D5E6A"/>
                </a:solidFill>
                <a:latin typeface="Play" panose="020B0000000000000000" pitchFamily="34" charset="0"/>
              </a:rPr>
              <a:t>vehicles</a:t>
            </a:r>
            <a:endParaRPr lang="it-IT" sz="1200" dirty="0">
              <a:solidFill>
                <a:srgbClr val="5D5E6A"/>
              </a:solidFill>
              <a:latin typeface="Play" panose="020B0000000000000000" pitchFamily="34" charset="0"/>
            </a:endParaRPr>
          </a:p>
        </p:txBody>
      </p:sp>
      <p:sp>
        <p:nvSpPr>
          <p:cNvPr id="27" name="CasellaDiTesto 26"/>
          <p:cNvSpPr txBox="1"/>
          <p:nvPr/>
        </p:nvSpPr>
        <p:spPr>
          <a:xfrm>
            <a:off x="4385999" y="4163580"/>
            <a:ext cx="3420000" cy="1723549"/>
          </a:xfrm>
          <a:prstGeom prst="rect">
            <a:avLst/>
          </a:prstGeom>
          <a:noFill/>
          <a:ln>
            <a:noFill/>
          </a:ln>
        </p:spPr>
        <p:txBody>
          <a:bodyPr wrap="square" rtlCol="0">
            <a:spAutoFit/>
          </a:bodyPr>
          <a:lstStyle/>
          <a:p>
            <a:pPr algn="ctr">
              <a:spcAft>
                <a:spcPts val="300"/>
              </a:spcAft>
              <a:buClr>
                <a:srgbClr val="267CFF"/>
              </a:buClr>
              <a:buSzPct val="140000"/>
            </a:pPr>
            <a:r>
              <a:rPr lang="it-IT" sz="1200" b="1" dirty="0">
                <a:solidFill>
                  <a:srgbClr val="5D5E6A"/>
                </a:solidFill>
                <a:latin typeface="Play" panose="020B0000000000000000" pitchFamily="34" charset="0"/>
              </a:rPr>
              <a:t>Client</a:t>
            </a:r>
            <a:r>
              <a:rPr lang="it-IT" sz="1200" dirty="0">
                <a:solidFill>
                  <a:srgbClr val="5D5E6A"/>
                </a:solidFill>
                <a:latin typeface="Play" panose="020B0000000000000000" pitchFamily="34" charset="0"/>
              </a:rPr>
              <a:t>: S.A.R.P.O.M. S.r.l.</a:t>
            </a: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it-IT" sz="1200" dirty="0" err="1">
                <a:solidFill>
                  <a:srgbClr val="5D5E6A"/>
                </a:solidFill>
                <a:latin typeface="Play" panose="020B0000000000000000" pitchFamily="34" charset="0"/>
              </a:rPr>
              <a:t>Repair</a:t>
            </a:r>
            <a:r>
              <a:rPr lang="it-IT" sz="1200" dirty="0">
                <a:solidFill>
                  <a:srgbClr val="5D5E6A"/>
                </a:solidFill>
                <a:latin typeface="Play" panose="020B0000000000000000" pitchFamily="34" charset="0"/>
              </a:rPr>
              <a:t> of the </a:t>
            </a:r>
            <a:r>
              <a:rPr lang="it-IT" sz="1200" dirty="0" err="1">
                <a:solidFill>
                  <a:srgbClr val="5D5E6A"/>
                </a:solidFill>
                <a:latin typeface="Play" panose="020B0000000000000000" pitchFamily="34" charset="0"/>
              </a:rPr>
              <a:t>floating</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roof</a:t>
            </a:r>
            <a:r>
              <a:rPr lang="it-IT" sz="1200" dirty="0">
                <a:solidFill>
                  <a:srgbClr val="5D5E6A"/>
                </a:solidFill>
                <a:latin typeface="Play" panose="020B0000000000000000" pitchFamily="34" charset="0"/>
              </a:rPr>
              <a:t> TK1 of Central </a:t>
            </a:r>
            <a:r>
              <a:rPr lang="it-IT" sz="1200" dirty="0" err="1">
                <a:solidFill>
                  <a:srgbClr val="5D5E6A"/>
                </a:solidFill>
                <a:latin typeface="Play" panose="020B0000000000000000" pitchFamily="34" charset="0"/>
              </a:rPr>
              <a:t>Edipower's</a:t>
            </a:r>
            <a:r>
              <a:rPr lang="it-IT" sz="1200" dirty="0">
                <a:solidFill>
                  <a:srgbClr val="5D5E6A"/>
                </a:solidFill>
                <a:latin typeface="Play" panose="020B0000000000000000" pitchFamily="34" charset="0"/>
              </a:rPr>
              <a:t> Turbigo. </a:t>
            </a:r>
            <a:r>
              <a:rPr lang="en-US" sz="1200" dirty="0">
                <a:solidFill>
                  <a:srgbClr val="5D5E6A"/>
                </a:solidFill>
                <a:latin typeface="Play" panose="020B0000000000000000" pitchFamily="34" charset="0"/>
              </a:rPr>
              <a:t>Blasting sheet metal roof floating in the damaged area and repair with filler metal.</a:t>
            </a:r>
            <a:endParaRPr lang="it-IT" sz="1200" dirty="0">
              <a:solidFill>
                <a:srgbClr val="5D5E6A"/>
              </a:solidFill>
              <a:latin typeface="Play" panose="020B0000000000000000" pitchFamily="34" charset="0"/>
            </a:endParaRP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it-IT" sz="1200" dirty="0" err="1">
                <a:solidFill>
                  <a:srgbClr val="5D5E6A"/>
                </a:solidFill>
                <a:latin typeface="Play" panose="020B0000000000000000" pitchFamily="34" charset="0"/>
              </a:rPr>
              <a:t>When</a:t>
            </a:r>
            <a:r>
              <a:rPr lang="it-IT" sz="1200" dirty="0">
                <a:solidFill>
                  <a:srgbClr val="5D5E6A"/>
                </a:solidFill>
                <a:latin typeface="Play" panose="020B0000000000000000" pitchFamily="34" charset="0"/>
              </a:rPr>
              <a:t>: 2007</a:t>
            </a:r>
          </a:p>
        </p:txBody>
      </p:sp>
      <p:sp>
        <p:nvSpPr>
          <p:cNvPr id="28" name="CasellaDiTesto 27"/>
          <p:cNvSpPr txBox="1"/>
          <p:nvPr/>
        </p:nvSpPr>
        <p:spPr>
          <a:xfrm>
            <a:off x="8094951" y="4163581"/>
            <a:ext cx="3420000" cy="1908215"/>
          </a:xfrm>
          <a:prstGeom prst="rect">
            <a:avLst/>
          </a:prstGeom>
          <a:noFill/>
          <a:ln>
            <a:noFill/>
          </a:ln>
        </p:spPr>
        <p:txBody>
          <a:bodyPr wrap="square" rtlCol="0">
            <a:spAutoFit/>
          </a:bodyPr>
          <a:lstStyle/>
          <a:p>
            <a:pPr algn="ctr">
              <a:spcAft>
                <a:spcPts val="300"/>
              </a:spcAft>
              <a:buClr>
                <a:srgbClr val="267CFF"/>
              </a:buClr>
              <a:buSzPct val="140000"/>
            </a:pPr>
            <a:r>
              <a:rPr lang="it-IT" sz="1200" b="1" dirty="0">
                <a:solidFill>
                  <a:srgbClr val="5D5E6A"/>
                </a:solidFill>
                <a:latin typeface="Play" panose="020B0000000000000000" pitchFamily="34" charset="0"/>
              </a:rPr>
              <a:t>Client</a:t>
            </a:r>
            <a:r>
              <a:rPr lang="it-IT" sz="1200" dirty="0">
                <a:solidFill>
                  <a:srgbClr val="5D5E6A"/>
                </a:solidFill>
                <a:latin typeface="Play" panose="020B0000000000000000" pitchFamily="34" charset="0"/>
              </a:rPr>
              <a:t>: Disma S.r.l.</a:t>
            </a: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it-IT" sz="1200" dirty="0">
                <a:solidFill>
                  <a:srgbClr val="5D5E6A"/>
                </a:solidFill>
                <a:latin typeface="Play" panose="020B0000000000000000" pitchFamily="34" charset="0"/>
              </a:rPr>
              <a:t>Work </a:t>
            </a:r>
            <a:r>
              <a:rPr lang="en-US" sz="1200" dirty="0">
                <a:solidFill>
                  <a:srgbClr val="5D5E6A"/>
                </a:solidFill>
                <a:latin typeface="Play" panose="020B0000000000000000" pitchFamily="34" charset="0"/>
              </a:rPr>
              <a:t>carried out on behalf of </a:t>
            </a:r>
            <a:r>
              <a:rPr lang="en-US" sz="1200" dirty="0" err="1">
                <a:solidFill>
                  <a:srgbClr val="5D5E6A"/>
                </a:solidFill>
                <a:latin typeface="Play" panose="020B0000000000000000" pitchFamily="34" charset="0"/>
              </a:rPr>
              <a:t>Disma</a:t>
            </a:r>
            <a:r>
              <a:rPr lang="en-US" sz="1200" dirty="0">
                <a:solidFill>
                  <a:srgbClr val="5D5E6A"/>
                </a:solidFill>
                <a:latin typeface="Play" panose="020B0000000000000000" pitchFamily="34" charset="0"/>
              </a:rPr>
              <a:t> </a:t>
            </a:r>
            <a:r>
              <a:rPr lang="en-US" sz="1200" dirty="0" err="1">
                <a:solidFill>
                  <a:srgbClr val="5D5E6A"/>
                </a:solidFill>
                <a:latin typeface="Play" panose="020B0000000000000000" pitchFamily="34" charset="0"/>
              </a:rPr>
              <a:t>S.r.l</a:t>
            </a:r>
            <a:r>
              <a:rPr lang="en-US" sz="1200" dirty="0">
                <a:solidFill>
                  <a:srgbClr val="5D5E6A"/>
                </a:solidFill>
                <a:latin typeface="Play" panose="020B0000000000000000" pitchFamily="34" charset="0"/>
              </a:rPr>
              <a:t>. at the airport of Malpensa. Mechanical work to the realization of the Phase 5 expansion of the hydrant network for the distribution of fuel to Malpensa Airport.</a:t>
            </a:r>
            <a:endParaRPr lang="it-IT" sz="1200" dirty="0">
              <a:solidFill>
                <a:srgbClr val="5D5E6A"/>
              </a:solidFill>
              <a:latin typeface="Play" panose="020B0000000000000000" pitchFamily="34" charset="0"/>
            </a:endParaRPr>
          </a:p>
          <a:p>
            <a:pPr algn="ctr">
              <a:spcAft>
                <a:spcPts val="300"/>
              </a:spcAft>
              <a:buClr>
                <a:srgbClr val="267CFF"/>
              </a:buClr>
              <a:buSzPct val="140000"/>
            </a:pPr>
            <a:endParaRPr lang="it-IT" sz="1200" dirty="0">
              <a:solidFill>
                <a:srgbClr val="5D5E6A"/>
              </a:solidFill>
              <a:latin typeface="Play" panose="020B0000000000000000" pitchFamily="34" charset="0"/>
            </a:endParaRPr>
          </a:p>
          <a:p>
            <a:pPr algn="ctr">
              <a:spcAft>
                <a:spcPts val="300"/>
              </a:spcAft>
              <a:buClr>
                <a:srgbClr val="267CFF"/>
              </a:buClr>
              <a:buSzPct val="140000"/>
            </a:pPr>
            <a:r>
              <a:rPr lang="it-IT" sz="1200" dirty="0" err="1">
                <a:solidFill>
                  <a:srgbClr val="5D5E6A"/>
                </a:solidFill>
                <a:latin typeface="Play" panose="020B0000000000000000" pitchFamily="34" charset="0"/>
              </a:rPr>
              <a:t>When</a:t>
            </a:r>
            <a:r>
              <a:rPr lang="it-IT" sz="1200" dirty="0">
                <a:solidFill>
                  <a:srgbClr val="5D5E6A"/>
                </a:solidFill>
                <a:latin typeface="Play" panose="020B0000000000000000" pitchFamily="34" charset="0"/>
              </a:rPr>
              <a:t>: 2006-2007</a:t>
            </a:r>
          </a:p>
        </p:txBody>
      </p:sp>
      <p:sp>
        <p:nvSpPr>
          <p:cNvPr id="8" name="CasellaDiTesto 7"/>
          <p:cNvSpPr txBox="1"/>
          <p:nvPr/>
        </p:nvSpPr>
        <p:spPr>
          <a:xfrm>
            <a:off x="677049" y="1870734"/>
            <a:ext cx="3455999" cy="584775"/>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NEW OFFICE</a:t>
            </a:r>
          </a:p>
          <a:p>
            <a:pPr algn="ctr"/>
            <a:r>
              <a:rPr lang="it-IT" sz="1600" dirty="0">
                <a:solidFill>
                  <a:srgbClr val="5D5E6A"/>
                </a:solidFill>
                <a:latin typeface="Play" panose="020B0000000000000000" pitchFamily="34" charset="0"/>
              </a:rPr>
              <a:t>C.I.I. GUATELLI S.P.A.</a:t>
            </a:r>
          </a:p>
        </p:txBody>
      </p:sp>
      <p:sp>
        <p:nvSpPr>
          <p:cNvPr id="29" name="CasellaDiTesto 28"/>
          <p:cNvSpPr txBox="1"/>
          <p:nvPr/>
        </p:nvSpPr>
        <p:spPr>
          <a:xfrm>
            <a:off x="4367999" y="1874383"/>
            <a:ext cx="3437999" cy="584775"/>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FLOATING ROOF</a:t>
            </a:r>
          </a:p>
          <a:p>
            <a:pPr algn="ctr"/>
            <a:r>
              <a:rPr lang="it-IT" sz="1600" dirty="0">
                <a:solidFill>
                  <a:srgbClr val="5D5E6A"/>
                </a:solidFill>
                <a:latin typeface="Play" panose="020B0000000000000000" pitchFamily="34" charset="0"/>
              </a:rPr>
              <a:t>TK1 REPAIR</a:t>
            </a:r>
          </a:p>
        </p:txBody>
      </p:sp>
      <p:sp>
        <p:nvSpPr>
          <p:cNvPr id="30" name="CasellaDiTesto 29"/>
          <p:cNvSpPr txBox="1"/>
          <p:nvPr/>
        </p:nvSpPr>
        <p:spPr>
          <a:xfrm>
            <a:off x="8058951" y="1873358"/>
            <a:ext cx="3456000" cy="584775"/>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HRS</a:t>
            </a:r>
          </a:p>
          <a:p>
            <a:pPr algn="ctr"/>
            <a:r>
              <a:rPr lang="it-IT" sz="1600" dirty="0">
                <a:solidFill>
                  <a:srgbClr val="5D5E6A"/>
                </a:solidFill>
                <a:latin typeface="Play" panose="020B0000000000000000" pitchFamily="34" charset="0"/>
              </a:rPr>
              <a:t>PHASE 5</a:t>
            </a:r>
          </a:p>
        </p:txBody>
      </p:sp>
    </p:spTree>
    <p:extLst>
      <p:ext uri="{BB962C8B-B14F-4D97-AF65-F5344CB8AC3E}">
        <p14:creationId xmlns:p14="http://schemas.microsoft.com/office/powerpoint/2010/main" val="317722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1493861-B8D8-4792-9E5B-8B7998B0BB62}"/>
              </a:ext>
            </a:extLst>
          </p:cNvPr>
          <p:cNvPicPr>
            <a:picLocks noChangeAspect="1"/>
          </p:cNvPicPr>
          <p:nvPr/>
        </p:nvPicPr>
        <p:blipFill>
          <a:blip r:embed="rId2"/>
          <a:stretch>
            <a:fillRect/>
          </a:stretch>
        </p:blipFill>
        <p:spPr>
          <a:xfrm>
            <a:off x="9447454" y="4695133"/>
            <a:ext cx="2067213" cy="1609950"/>
          </a:xfrm>
          <a:prstGeom prst="rect">
            <a:avLst/>
          </a:prstGeom>
        </p:spPr>
      </p:pic>
      <p:pic>
        <p:nvPicPr>
          <p:cNvPr id="28" name="Immagine 27">
            <a:extLst>
              <a:ext uri="{FF2B5EF4-FFF2-40B4-BE49-F238E27FC236}">
                <a16:creationId xmlns:a16="http://schemas.microsoft.com/office/drawing/2014/main" id="{E3A4E456-3A80-4558-84C8-0401EE14E6B9}"/>
              </a:ext>
            </a:extLst>
          </p:cNvPr>
          <p:cNvPicPr>
            <a:picLocks noChangeAspect="1"/>
          </p:cNvPicPr>
          <p:nvPr/>
        </p:nvPicPr>
        <p:blipFill>
          <a:blip r:embed="rId3"/>
          <a:stretch>
            <a:fillRect/>
          </a:stretch>
        </p:blipFill>
        <p:spPr>
          <a:xfrm>
            <a:off x="7242604" y="4695133"/>
            <a:ext cx="2067213" cy="1609950"/>
          </a:xfrm>
          <a:prstGeom prst="rect">
            <a:avLst/>
          </a:prstGeom>
        </p:spPr>
      </p:pic>
      <p:pic>
        <p:nvPicPr>
          <p:cNvPr id="30" name="Immagine 29">
            <a:extLst>
              <a:ext uri="{FF2B5EF4-FFF2-40B4-BE49-F238E27FC236}">
                <a16:creationId xmlns:a16="http://schemas.microsoft.com/office/drawing/2014/main" id="{35299FAC-5C63-4687-A8B4-5C0E870E03FE}"/>
              </a:ext>
            </a:extLst>
          </p:cNvPr>
          <p:cNvPicPr>
            <a:picLocks noChangeAspect="1"/>
          </p:cNvPicPr>
          <p:nvPr/>
        </p:nvPicPr>
        <p:blipFill>
          <a:blip r:embed="rId4"/>
          <a:stretch>
            <a:fillRect/>
          </a:stretch>
        </p:blipFill>
        <p:spPr>
          <a:xfrm>
            <a:off x="5060749" y="4695133"/>
            <a:ext cx="2067213" cy="1609950"/>
          </a:xfrm>
          <a:prstGeom prst="rect">
            <a:avLst/>
          </a:prstGeom>
        </p:spPr>
      </p:pic>
      <p:pic>
        <p:nvPicPr>
          <p:cNvPr id="32" name="Immagine 31">
            <a:extLst>
              <a:ext uri="{FF2B5EF4-FFF2-40B4-BE49-F238E27FC236}">
                <a16:creationId xmlns:a16="http://schemas.microsoft.com/office/drawing/2014/main" id="{B3DC8EDC-2203-47A0-B8EF-E665C4B5DC73}"/>
              </a:ext>
            </a:extLst>
          </p:cNvPr>
          <p:cNvPicPr>
            <a:picLocks noChangeAspect="1"/>
          </p:cNvPicPr>
          <p:nvPr/>
        </p:nvPicPr>
        <p:blipFill>
          <a:blip r:embed="rId5"/>
          <a:stretch>
            <a:fillRect/>
          </a:stretch>
        </p:blipFill>
        <p:spPr>
          <a:xfrm>
            <a:off x="2873713" y="4695133"/>
            <a:ext cx="2067213" cy="1609950"/>
          </a:xfrm>
          <a:prstGeom prst="rect">
            <a:avLst/>
          </a:prstGeom>
        </p:spPr>
      </p:pic>
      <p:pic>
        <p:nvPicPr>
          <p:cNvPr id="12" name="Immagine 11"/>
          <p:cNvPicPr>
            <a:picLocks noChangeAspect="1"/>
          </p:cNvPicPr>
          <p:nvPr/>
        </p:nvPicPr>
        <p:blipFill>
          <a:blip r:embed="rId6"/>
          <a:stretch>
            <a:fillRect/>
          </a:stretch>
        </p:blipFill>
        <p:spPr>
          <a:xfrm>
            <a:off x="6181546" y="2172067"/>
            <a:ext cx="2572109" cy="1609950"/>
          </a:xfrm>
          <a:prstGeom prst="rect">
            <a:avLst/>
          </a:prstGeom>
          <a:ln>
            <a:noFill/>
          </a:ln>
        </p:spPr>
      </p:pic>
      <p:pic>
        <p:nvPicPr>
          <p:cNvPr id="11" name="Immagine 10"/>
          <p:cNvPicPr>
            <a:picLocks noChangeAspect="1"/>
          </p:cNvPicPr>
          <p:nvPr/>
        </p:nvPicPr>
        <p:blipFill>
          <a:blip r:embed="rId7"/>
          <a:stretch>
            <a:fillRect/>
          </a:stretch>
        </p:blipFill>
        <p:spPr>
          <a:xfrm>
            <a:off x="3438346" y="2172067"/>
            <a:ext cx="2572109" cy="1609950"/>
          </a:xfrm>
          <a:prstGeom prst="rect">
            <a:avLst/>
          </a:prstGeom>
          <a:ln>
            <a:noFill/>
          </a:ln>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magin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Immagin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magin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2"/>
          <a:stretch>
            <a:fillRect/>
          </a:stretch>
        </p:blipFill>
        <p:spPr>
          <a:xfrm>
            <a:off x="10885723" y="367828"/>
            <a:ext cx="287000" cy="295200"/>
          </a:xfrm>
          <a:prstGeom prst="rect">
            <a:avLst/>
          </a:prstGeom>
        </p:spPr>
      </p:pic>
      <p:pic>
        <p:nvPicPr>
          <p:cNvPr id="26" name="Immagine 25"/>
          <p:cNvPicPr>
            <a:picLocks noChangeAspect="1"/>
          </p:cNvPicPr>
          <p:nvPr/>
        </p:nvPicPr>
        <p:blipFill>
          <a:blip r:embed="rId13"/>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OUR MAIN CUSTOMERS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695146" y="1766444"/>
            <a:ext cx="257210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ENI S.P.A.</a:t>
            </a:r>
          </a:p>
        </p:txBody>
      </p:sp>
      <p:pic>
        <p:nvPicPr>
          <p:cNvPr id="8" name="Immagine 7"/>
          <p:cNvPicPr>
            <a:picLocks noChangeAspect="1"/>
          </p:cNvPicPr>
          <p:nvPr/>
        </p:nvPicPr>
        <p:blipFill>
          <a:blip r:embed="rId14"/>
          <a:stretch>
            <a:fillRect/>
          </a:stretch>
        </p:blipFill>
        <p:spPr>
          <a:xfrm>
            <a:off x="695146" y="2172067"/>
            <a:ext cx="2572109" cy="1609950"/>
          </a:xfrm>
          <a:prstGeom prst="rect">
            <a:avLst/>
          </a:prstGeom>
          <a:ln>
            <a:noFill/>
          </a:ln>
        </p:spPr>
      </p:pic>
      <p:sp>
        <p:nvSpPr>
          <p:cNvPr id="27" name="CasellaDiTesto 26"/>
          <p:cNvSpPr txBox="1"/>
          <p:nvPr/>
        </p:nvSpPr>
        <p:spPr>
          <a:xfrm>
            <a:off x="3438346" y="1766444"/>
            <a:ext cx="257210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ESSO ITALIANA S.R.L.</a:t>
            </a:r>
          </a:p>
        </p:txBody>
      </p:sp>
      <p:sp>
        <p:nvSpPr>
          <p:cNvPr id="29" name="CasellaDiTesto 28"/>
          <p:cNvSpPr txBox="1"/>
          <p:nvPr/>
        </p:nvSpPr>
        <p:spPr>
          <a:xfrm>
            <a:off x="6181547" y="1766444"/>
            <a:ext cx="2572108"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S.A.R.P.O.M. S.R.L.</a:t>
            </a:r>
          </a:p>
        </p:txBody>
      </p:sp>
      <p:pic>
        <p:nvPicPr>
          <p:cNvPr id="14" name="Immagine 13"/>
          <p:cNvPicPr>
            <a:picLocks noChangeAspect="1"/>
          </p:cNvPicPr>
          <p:nvPr/>
        </p:nvPicPr>
        <p:blipFill>
          <a:blip r:embed="rId15"/>
          <a:stretch>
            <a:fillRect/>
          </a:stretch>
        </p:blipFill>
        <p:spPr>
          <a:xfrm>
            <a:off x="8924745" y="2172067"/>
            <a:ext cx="2572109" cy="1609950"/>
          </a:xfrm>
          <a:prstGeom prst="rect">
            <a:avLst/>
          </a:prstGeom>
          <a:ln>
            <a:noFill/>
          </a:ln>
        </p:spPr>
      </p:pic>
      <p:sp>
        <p:nvSpPr>
          <p:cNvPr id="31" name="CasellaDiTesto 30"/>
          <p:cNvSpPr txBox="1"/>
          <p:nvPr/>
        </p:nvSpPr>
        <p:spPr>
          <a:xfrm>
            <a:off x="8924745" y="1766444"/>
            <a:ext cx="2572110"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KUWAIT PETROLEUM ITALIA S.P.A.</a:t>
            </a:r>
          </a:p>
        </p:txBody>
      </p:sp>
      <p:pic>
        <p:nvPicPr>
          <p:cNvPr id="6" name="Immagine 5">
            <a:extLst>
              <a:ext uri="{FF2B5EF4-FFF2-40B4-BE49-F238E27FC236}">
                <a16:creationId xmlns:a16="http://schemas.microsoft.com/office/drawing/2014/main" id="{DE9BCB34-5941-46E2-BBC4-D6655DF8BD49}"/>
              </a:ext>
            </a:extLst>
          </p:cNvPr>
          <p:cNvPicPr>
            <a:picLocks noChangeAspect="1"/>
          </p:cNvPicPr>
          <p:nvPr/>
        </p:nvPicPr>
        <p:blipFill>
          <a:blip r:embed="rId16"/>
          <a:stretch>
            <a:fillRect/>
          </a:stretch>
        </p:blipFill>
        <p:spPr>
          <a:xfrm>
            <a:off x="686678" y="4695133"/>
            <a:ext cx="2067213" cy="1609950"/>
          </a:xfrm>
          <a:prstGeom prst="rect">
            <a:avLst/>
          </a:prstGeom>
        </p:spPr>
      </p:pic>
      <p:sp>
        <p:nvSpPr>
          <p:cNvPr id="35" name="CasellaDiTesto 34"/>
          <p:cNvSpPr txBox="1"/>
          <p:nvPr/>
        </p:nvSpPr>
        <p:spPr>
          <a:xfrm>
            <a:off x="677333" y="4289510"/>
            <a:ext cx="2085027"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TAMOIL RAFFINAZIONE</a:t>
            </a:r>
          </a:p>
        </p:txBody>
      </p:sp>
      <p:sp>
        <p:nvSpPr>
          <p:cNvPr id="37" name="CasellaDiTesto 36"/>
          <p:cNvSpPr txBox="1"/>
          <p:nvPr/>
        </p:nvSpPr>
        <p:spPr>
          <a:xfrm>
            <a:off x="2882183" y="4289510"/>
            <a:ext cx="205874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SNAM RETE GAS S.P.A.</a:t>
            </a:r>
          </a:p>
        </p:txBody>
      </p:sp>
      <p:sp>
        <p:nvSpPr>
          <p:cNvPr id="38" name="CasellaDiTesto 37"/>
          <p:cNvSpPr txBox="1"/>
          <p:nvPr/>
        </p:nvSpPr>
        <p:spPr>
          <a:xfrm>
            <a:off x="5060751" y="4289510"/>
            <a:ext cx="206721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TRANS AUSTRIA GASLEITUNG GMBH</a:t>
            </a:r>
          </a:p>
        </p:txBody>
      </p:sp>
      <p:sp>
        <p:nvSpPr>
          <p:cNvPr id="40" name="CasellaDiTesto 39"/>
          <p:cNvSpPr txBox="1"/>
          <p:nvPr/>
        </p:nvSpPr>
        <p:spPr>
          <a:xfrm>
            <a:off x="9424459" y="4289510"/>
            <a:ext cx="2072394"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TERÉGA</a:t>
            </a:r>
          </a:p>
        </p:txBody>
      </p:sp>
      <p:sp>
        <p:nvSpPr>
          <p:cNvPr id="45" name="CasellaDiTesto 44">
            <a:extLst>
              <a:ext uri="{FF2B5EF4-FFF2-40B4-BE49-F238E27FC236}">
                <a16:creationId xmlns:a16="http://schemas.microsoft.com/office/drawing/2014/main" id="{C7F18232-2C49-4146-84E9-F2596385D04D}"/>
              </a:ext>
            </a:extLst>
          </p:cNvPr>
          <p:cNvSpPr txBox="1"/>
          <p:nvPr/>
        </p:nvSpPr>
        <p:spPr>
          <a:xfrm>
            <a:off x="7242605" y="4289510"/>
            <a:ext cx="2067212"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D5E6A"/>
                </a:solidFill>
                <a:effectLst/>
                <a:uLnTx/>
                <a:uFillTx/>
                <a:latin typeface="Play" panose="020B0000000000000000" pitchFamily="34" charset="0"/>
                <a:ea typeface="+mn-ea"/>
                <a:cs typeface="+mn-cs"/>
              </a:rPr>
              <a:t>GTRGAZ</a:t>
            </a:r>
          </a:p>
        </p:txBody>
      </p:sp>
    </p:spTree>
    <p:extLst>
      <p:ext uri="{BB962C8B-B14F-4D97-AF65-F5344CB8AC3E}">
        <p14:creationId xmlns:p14="http://schemas.microsoft.com/office/powerpoint/2010/main" val="3752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ttangolo arrotondato 40"/>
          <p:cNvSpPr/>
          <p:nvPr/>
        </p:nvSpPr>
        <p:spPr>
          <a:xfrm>
            <a:off x="1069012" y="2866831"/>
            <a:ext cx="2636073" cy="333190"/>
          </a:xfrm>
          <a:prstGeom prst="roundRect">
            <a:avLst/>
          </a:prstGeom>
          <a:solidFill>
            <a:srgbClr val="43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arrotondato 39"/>
          <p:cNvSpPr/>
          <p:nvPr/>
        </p:nvSpPr>
        <p:spPr>
          <a:xfrm>
            <a:off x="4811828" y="2866831"/>
            <a:ext cx="2636073" cy="333190"/>
          </a:xfrm>
          <a:prstGeom prst="roundRect">
            <a:avLst/>
          </a:prstGeom>
          <a:solidFill>
            <a:srgbClr val="43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1138308" y="2918010"/>
            <a:ext cx="2536233" cy="230832"/>
          </a:xfrm>
          <a:prstGeom prst="rect">
            <a:avLst/>
          </a:prstGeom>
          <a:noFill/>
        </p:spPr>
        <p:txBody>
          <a:bodyPr wrap="square" rtlCol="0">
            <a:spAutoFit/>
          </a:bodyPr>
          <a:lstStyle/>
          <a:p>
            <a:pPr algn="ctr"/>
            <a:r>
              <a:rPr lang="it-IT" sz="900" dirty="0">
                <a:solidFill>
                  <a:schemeClr val="bg1"/>
                </a:solidFill>
                <a:latin typeface="Play" panose="020B0000000000000000" pitchFamily="34" charset="0"/>
              </a:rPr>
              <a:t>QUALITY CERTIFICATION - ISO 9001</a:t>
            </a:r>
          </a:p>
        </p:txBody>
      </p:sp>
      <p:sp>
        <p:nvSpPr>
          <p:cNvPr id="37" name="CasellaDiTesto 36"/>
          <p:cNvSpPr txBox="1"/>
          <p:nvPr/>
        </p:nvSpPr>
        <p:spPr>
          <a:xfrm>
            <a:off x="4861749" y="2918010"/>
            <a:ext cx="2536233" cy="230832"/>
          </a:xfrm>
          <a:prstGeom prst="rect">
            <a:avLst/>
          </a:prstGeom>
          <a:noFill/>
        </p:spPr>
        <p:txBody>
          <a:bodyPr wrap="square" rtlCol="0">
            <a:spAutoFit/>
          </a:bodyPr>
          <a:lstStyle/>
          <a:p>
            <a:pPr algn="ctr"/>
            <a:r>
              <a:rPr lang="it-IT" sz="900" dirty="0">
                <a:solidFill>
                  <a:schemeClr val="bg1"/>
                </a:solidFill>
                <a:latin typeface="Play" panose="020B0000000000000000" pitchFamily="34" charset="0"/>
              </a:rPr>
              <a:t>ENVIRONMENT CERTIFICATION - ISO 14001</a:t>
            </a:r>
          </a:p>
        </p:txBody>
      </p:sp>
      <p:pic>
        <p:nvPicPr>
          <p:cNvPr id="31" name="Immagin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498" y="1757978"/>
            <a:ext cx="533856" cy="964800"/>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7"/>
          <a:stretch>
            <a:fillRect/>
          </a:stretch>
        </p:blipFill>
        <p:spPr>
          <a:xfrm>
            <a:off x="10885723" y="367828"/>
            <a:ext cx="287000" cy="295200"/>
          </a:xfrm>
          <a:prstGeom prst="rect">
            <a:avLst/>
          </a:prstGeom>
        </p:spPr>
      </p:pic>
      <p:pic>
        <p:nvPicPr>
          <p:cNvPr id="26" name="Immagine 25"/>
          <p:cNvPicPr>
            <a:picLocks noChangeAspect="1"/>
          </p:cNvPicPr>
          <p:nvPr/>
        </p:nvPicPr>
        <p:blipFill>
          <a:blip r:embed="rId8"/>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QUALITY - ENVIRONMENT - SAFETY</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7049" y="3459787"/>
            <a:ext cx="3420000" cy="2123658"/>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The </a:t>
            </a:r>
            <a:r>
              <a:rPr lang="en-US" sz="1200" b="1" dirty="0">
                <a:solidFill>
                  <a:srgbClr val="5D5E6A"/>
                </a:solidFill>
                <a:latin typeface="Play" panose="020B0000000000000000" pitchFamily="34" charset="0"/>
              </a:rPr>
              <a:t>ISO 9001 </a:t>
            </a:r>
            <a:r>
              <a:rPr lang="en-US" sz="1200" dirty="0">
                <a:solidFill>
                  <a:srgbClr val="5D5E6A"/>
                </a:solidFill>
                <a:latin typeface="Play" panose="020B0000000000000000" pitchFamily="34" charset="0"/>
              </a:rPr>
              <a:t>is designed to help organizations ensure that they meet the needs of customers and other stakeholders while meeting statutory and regulatory requirements related to a product. ISO 9000 deals with the fundamentals of quality management systems, including the eight management principles upon which the family of standards is based. ISO 9001 deals with the requirements that organizations wishing to meet the standard must fulfill.</a:t>
            </a:r>
            <a:endParaRPr lang="it-IT" sz="1200" dirty="0">
              <a:solidFill>
                <a:srgbClr val="5D5E6A"/>
              </a:solidFill>
              <a:latin typeface="Play" panose="020B0000000000000000" pitchFamily="34" charset="0"/>
            </a:endParaRPr>
          </a:p>
        </p:txBody>
      </p:sp>
      <p:sp>
        <p:nvSpPr>
          <p:cNvPr id="27" name="CasellaDiTesto 26"/>
          <p:cNvSpPr txBox="1"/>
          <p:nvPr/>
        </p:nvSpPr>
        <p:spPr>
          <a:xfrm>
            <a:off x="4385999" y="3459789"/>
            <a:ext cx="3420000" cy="1754326"/>
          </a:xfrm>
          <a:prstGeom prst="rect">
            <a:avLst/>
          </a:prstGeom>
          <a:noFill/>
          <a:ln>
            <a:noFill/>
          </a:ln>
        </p:spPr>
        <p:txBody>
          <a:bodyPr wrap="square" rtlCol="0">
            <a:spAutoFit/>
          </a:bodyPr>
          <a:lstStyle/>
          <a:p>
            <a:pPr algn="ctr">
              <a:spcAft>
                <a:spcPts val="300"/>
              </a:spcAft>
              <a:buClr>
                <a:srgbClr val="267CFF"/>
              </a:buClr>
              <a:buSzPct val="140000"/>
            </a:pPr>
            <a:r>
              <a:rPr lang="en-US" sz="1200" b="1" dirty="0">
                <a:solidFill>
                  <a:srgbClr val="5D5E6A"/>
                </a:solidFill>
                <a:latin typeface="Play" panose="020B0000000000000000" pitchFamily="34" charset="0"/>
              </a:rPr>
              <a:t>ISO 14001 </a:t>
            </a:r>
            <a:r>
              <a:rPr lang="en-US" sz="1200" dirty="0">
                <a:solidFill>
                  <a:srgbClr val="5D5E6A"/>
                </a:solidFill>
                <a:latin typeface="Play" panose="020B0000000000000000" pitchFamily="34" charset="0"/>
              </a:rPr>
              <a:t>is related to environmental management that exists to help organizations to minimize how their operations (processes, etc.) negatively affect the environment (i.e., cause adverse changes to air, water, or land), to comply with applicable laws, regulations, and other environmentally oriented requirements, and to continually improve in the above.</a:t>
            </a:r>
            <a:endParaRPr lang="it-IT" sz="1200" dirty="0">
              <a:solidFill>
                <a:srgbClr val="5D5E6A"/>
              </a:solidFill>
              <a:latin typeface="Play" panose="020B0000000000000000" pitchFamily="34" charset="0"/>
            </a:endParaRPr>
          </a:p>
        </p:txBody>
      </p:sp>
      <p:sp>
        <p:nvSpPr>
          <p:cNvPr id="28" name="CasellaDiTesto 27"/>
          <p:cNvSpPr txBox="1"/>
          <p:nvPr/>
        </p:nvSpPr>
        <p:spPr>
          <a:xfrm>
            <a:off x="8094951" y="3459790"/>
            <a:ext cx="3420000" cy="1569660"/>
          </a:xfrm>
          <a:prstGeom prst="rect">
            <a:avLst/>
          </a:prstGeom>
          <a:noFill/>
          <a:ln>
            <a:noFill/>
          </a:ln>
        </p:spPr>
        <p:txBody>
          <a:bodyPr wrap="square" rtlCol="0">
            <a:spAutoFit/>
          </a:bodyPr>
          <a:lstStyle/>
          <a:p>
            <a:pPr algn="ctr">
              <a:spcAft>
                <a:spcPts val="300"/>
              </a:spcAft>
              <a:buClr>
                <a:srgbClr val="267CFF"/>
              </a:buClr>
              <a:buSzPct val="140000"/>
            </a:pPr>
            <a:r>
              <a:rPr lang="en-US" sz="1200" b="1" dirty="0">
                <a:solidFill>
                  <a:srgbClr val="5D5E6A"/>
                </a:solidFill>
                <a:latin typeface="Play" panose="020B0000000000000000" pitchFamily="34" charset="0"/>
              </a:rPr>
              <a:t>ISO 45001 </a:t>
            </a:r>
            <a:r>
              <a:rPr lang="en-US" sz="1200" dirty="0">
                <a:solidFill>
                  <a:srgbClr val="5D5E6A"/>
                </a:solidFill>
                <a:latin typeface="Play" panose="020B0000000000000000" pitchFamily="34" charset="0"/>
              </a:rPr>
              <a:t>is an internationally applied standard for occupational health and safety management systems. It exists to help all kinds of organizations put in place demonstrably sound occupational health and safety performance. It is a widely recognized and popular occupational health and safety management system.</a:t>
            </a:r>
            <a:endParaRPr lang="it-IT" sz="1200" dirty="0">
              <a:solidFill>
                <a:srgbClr val="5D5E6A"/>
              </a:solidFill>
              <a:latin typeface="Play" panose="020B0000000000000000" pitchFamily="34" charset="0"/>
            </a:endParaRPr>
          </a:p>
        </p:txBody>
      </p:sp>
      <p:sp>
        <p:nvSpPr>
          <p:cNvPr id="15" name="Rettangolo arrotondato 14"/>
          <p:cNvSpPr/>
          <p:nvPr/>
        </p:nvSpPr>
        <p:spPr>
          <a:xfrm>
            <a:off x="8486912" y="2866831"/>
            <a:ext cx="2636073" cy="333190"/>
          </a:xfrm>
          <a:prstGeom prst="roundRect">
            <a:avLst/>
          </a:prstGeom>
          <a:solidFill>
            <a:srgbClr val="43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8536833" y="2918010"/>
            <a:ext cx="2536233" cy="230832"/>
          </a:xfrm>
          <a:prstGeom prst="rect">
            <a:avLst/>
          </a:prstGeom>
          <a:noFill/>
        </p:spPr>
        <p:txBody>
          <a:bodyPr wrap="square" rtlCol="0">
            <a:spAutoFit/>
          </a:bodyPr>
          <a:lstStyle/>
          <a:p>
            <a:pPr algn="ctr"/>
            <a:r>
              <a:rPr lang="it-IT" sz="900" dirty="0">
                <a:solidFill>
                  <a:schemeClr val="bg1"/>
                </a:solidFill>
                <a:latin typeface="Play" panose="020B0000000000000000" pitchFamily="34" charset="0"/>
              </a:rPr>
              <a:t>SAFETY CERTIFICATION – ISO 45001</a:t>
            </a:r>
          </a:p>
        </p:txBody>
      </p:sp>
      <p:pic>
        <p:nvPicPr>
          <p:cNvPr id="45" name="Immagine 44"/>
          <p:cNvPicPr>
            <a:picLocks noChangeAspect="1"/>
          </p:cNvPicPr>
          <p:nvPr/>
        </p:nvPicPr>
        <p:blipFill>
          <a:blip r:embed="rId9"/>
          <a:stretch>
            <a:fillRect/>
          </a:stretch>
        </p:blipFill>
        <p:spPr>
          <a:xfrm>
            <a:off x="4667051" y="5380946"/>
            <a:ext cx="2857899" cy="1076475"/>
          </a:xfrm>
          <a:prstGeom prst="rect">
            <a:avLst/>
          </a:prstGeom>
        </p:spPr>
      </p:pic>
      <p:pic>
        <p:nvPicPr>
          <p:cNvPr id="30" name="Immagine 29">
            <a:extLst>
              <a:ext uri="{FF2B5EF4-FFF2-40B4-BE49-F238E27FC236}">
                <a16:creationId xmlns:a16="http://schemas.microsoft.com/office/drawing/2014/main" id="{0527F7DB-20D2-4A0D-9E3E-60B8518041B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533366" y="1757404"/>
            <a:ext cx="537356" cy="964800"/>
          </a:xfrm>
          <a:prstGeom prst="rect">
            <a:avLst/>
          </a:prstGeom>
        </p:spPr>
      </p:pic>
      <p:pic>
        <p:nvPicPr>
          <p:cNvPr id="4" name="Immagine 3">
            <a:extLst>
              <a:ext uri="{FF2B5EF4-FFF2-40B4-BE49-F238E27FC236}">
                <a16:creationId xmlns:a16="http://schemas.microsoft.com/office/drawing/2014/main" id="{BF22FA8B-BB11-D99E-BD89-BD7DC9DBBA8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526766" y="1757404"/>
            <a:ext cx="1138465" cy="964800"/>
          </a:xfrm>
          <a:prstGeom prst="rect">
            <a:avLst/>
          </a:prstGeom>
        </p:spPr>
      </p:pic>
    </p:spTree>
    <p:extLst>
      <p:ext uri="{BB962C8B-B14F-4D97-AF65-F5344CB8AC3E}">
        <p14:creationId xmlns:p14="http://schemas.microsoft.com/office/powerpoint/2010/main" val="21783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e 52"/>
          <p:cNvSpPr/>
          <p:nvPr/>
        </p:nvSpPr>
        <p:spPr>
          <a:xfrm>
            <a:off x="2149342" y="4743343"/>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807997" y="4752551"/>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9467979" y="4743343"/>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631" y="1761070"/>
            <a:ext cx="5249617" cy="2606389"/>
          </a:xfrm>
          <a:prstGeom prst="rect">
            <a:avLst/>
          </a:prstGeom>
        </p:spPr>
      </p:pic>
      <p:sp>
        <p:nvSpPr>
          <p:cNvPr id="42" name="Rettangolo 41"/>
          <p:cNvSpPr/>
          <p:nvPr/>
        </p:nvSpPr>
        <p:spPr>
          <a:xfrm>
            <a:off x="6275630" y="1761069"/>
            <a:ext cx="5249618" cy="260638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49" y="1761070"/>
            <a:ext cx="5249618" cy="2606389"/>
          </a:xfrm>
          <a:prstGeom prst="rect">
            <a:avLst/>
          </a:prstGeom>
        </p:spPr>
      </p:pic>
      <p:sp>
        <p:nvSpPr>
          <p:cNvPr id="11" name="Rettangolo 10"/>
          <p:cNvSpPr/>
          <p:nvPr/>
        </p:nvSpPr>
        <p:spPr>
          <a:xfrm>
            <a:off x="677049" y="1761069"/>
            <a:ext cx="5249618" cy="260638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8"/>
          <a:stretch>
            <a:fillRect/>
          </a:stretch>
        </p:blipFill>
        <p:spPr>
          <a:xfrm>
            <a:off x="10885723" y="367828"/>
            <a:ext cx="287000" cy="295200"/>
          </a:xfrm>
          <a:prstGeom prst="rect">
            <a:avLst/>
          </a:prstGeom>
        </p:spPr>
      </p:pic>
      <p:pic>
        <p:nvPicPr>
          <p:cNvPr id="26" name="Immagine 25"/>
          <p:cNvPicPr>
            <a:picLocks noChangeAspect="1"/>
          </p:cNvPicPr>
          <p:nvPr/>
        </p:nvPicPr>
        <p:blipFill>
          <a:blip r:embed="rId9"/>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OUR OFFICES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6366933" y="2186573"/>
            <a:ext cx="4055817" cy="954107"/>
          </a:xfrm>
          <a:prstGeom prst="rect">
            <a:avLst/>
          </a:prstGeom>
          <a:noFill/>
        </p:spPr>
        <p:txBody>
          <a:bodyPr wrap="square" rtlCol="0">
            <a:spAutoFit/>
          </a:bodyPr>
          <a:lstStyle/>
          <a:p>
            <a:pPr algn="ctr">
              <a:lnSpc>
                <a:spcPct val="200000"/>
              </a:lnSpc>
            </a:pPr>
            <a:r>
              <a:rPr lang="it-IT" sz="1600" dirty="0">
                <a:solidFill>
                  <a:schemeClr val="bg1"/>
                </a:solidFill>
                <a:latin typeface="Play" panose="020B0000000000000000" pitchFamily="34" charset="0"/>
              </a:rPr>
              <a:t>ADMINISTRATIVE HEADQUARTERS</a:t>
            </a:r>
          </a:p>
          <a:p>
            <a:pPr algn="ctr">
              <a:lnSpc>
                <a:spcPct val="200000"/>
              </a:lnSpc>
            </a:pPr>
            <a:r>
              <a:rPr lang="it-IT" sz="1200" dirty="0">
                <a:solidFill>
                  <a:schemeClr val="bg1"/>
                </a:solidFill>
                <a:latin typeface="Play" panose="020B0000000000000000" pitchFamily="34" charset="0"/>
              </a:rPr>
              <a:t>Via Galileo Ferraris 13, 43036 Fidenza (PR), </a:t>
            </a:r>
            <a:r>
              <a:rPr lang="it-IT" sz="1200" dirty="0" err="1">
                <a:solidFill>
                  <a:schemeClr val="bg1"/>
                </a:solidFill>
                <a:latin typeface="Play" panose="020B0000000000000000" pitchFamily="34" charset="0"/>
              </a:rPr>
              <a:t>Italy</a:t>
            </a:r>
            <a:endParaRPr lang="it-IT" sz="1200" dirty="0">
              <a:solidFill>
                <a:schemeClr val="bg1"/>
              </a:solidFill>
              <a:latin typeface="Play" panose="020B0000000000000000" pitchFamily="34" charset="0"/>
            </a:endParaRPr>
          </a:p>
        </p:txBody>
      </p:sp>
      <p:sp>
        <p:nvSpPr>
          <p:cNvPr id="43" name="CasellaDiTesto 42"/>
          <p:cNvSpPr txBox="1"/>
          <p:nvPr/>
        </p:nvSpPr>
        <p:spPr>
          <a:xfrm>
            <a:off x="778929" y="2186572"/>
            <a:ext cx="3682997" cy="954107"/>
          </a:xfrm>
          <a:prstGeom prst="rect">
            <a:avLst/>
          </a:prstGeom>
          <a:noFill/>
        </p:spPr>
        <p:txBody>
          <a:bodyPr wrap="square" rtlCol="0">
            <a:spAutoFit/>
          </a:bodyPr>
          <a:lstStyle/>
          <a:p>
            <a:pPr algn="ctr">
              <a:lnSpc>
                <a:spcPct val="200000"/>
              </a:lnSpc>
            </a:pPr>
            <a:r>
              <a:rPr lang="it-IT" sz="1600" dirty="0">
                <a:solidFill>
                  <a:schemeClr val="bg1"/>
                </a:solidFill>
                <a:latin typeface="Play" panose="020B0000000000000000" pitchFamily="34" charset="0"/>
              </a:rPr>
              <a:t>REGISTERED OFFICE</a:t>
            </a:r>
          </a:p>
          <a:p>
            <a:pPr algn="ctr">
              <a:lnSpc>
                <a:spcPct val="200000"/>
              </a:lnSpc>
            </a:pPr>
            <a:r>
              <a:rPr lang="it-IT" sz="1200" dirty="0">
                <a:solidFill>
                  <a:schemeClr val="bg1"/>
                </a:solidFill>
                <a:latin typeface="Play" panose="020B0000000000000000" pitchFamily="34" charset="0"/>
              </a:rPr>
              <a:t>Via Novara 166, 28069 Trecate (NO), </a:t>
            </a:r>
            <a:r>
              <a:rPr lang="it-IT" sz="1200" dirty="0" err="1">
                <a:solidFill>
                  <a:schemeClr val="bg1"/>
                </a:solidFill>
                <a:latin typeface="Play" panose="020B0000000000000000" pitchFamily="34" charset="0"/>
              </a:rPr>
              <a:t>Italy</a:t>
            </a:r>
            <a:endParaRPr lang="it-IT" sz="1200" dirty="0">
              <a:solidFill>
                <a:schemeClr val="bg1"/>
              </a:solidFill>
              <a:latin typeface="Play" panose="020B0000000000000000" pitchFamily="34" charset="0"/>
            </a:endParaRPr>
          </a:p>
        </p:txBody>
      </p:sp>
      <p:sp>
        <p:nvSpPr>
          <p:cNvPr id="44" name="CasellaDiTesto 43"/>
          <p:cNvSpPr txBox="1"/>
          <p:nvPr/>
        </p:nvSpPr>
        <p:spPr>
          <a:xfrm>
            <a:off x="677049" y="5821981"/>
            <a:ext cx="3530884" cy="684803"/>
          </a:xfrm>
          <a:prstGeom prst="rect">
            <a:avLst/>
          </a:prstGeom>
          <a:noFill/>
          <a:ln>
            <a:noFill/>
          </a:ln>
        </p:spPr>
        <p:txBody>
          <a:bodyPr wrap="square" rtlCol="0">
            <a:spAutoFit/>
          </a:bodyPr>
          <a:lstStyle/>
          <a:p>
            <a:pPr algn="ctr">
              <a:spcAft>
                <a:spcPts val="300"/>
              </a:spcAft>
              <a:buClr>
                <a:srgbClr val="267CFF"/>
              </a:buClr>
              <a:buSzPct val="140000"/>
            </a:pPr>
            <a:r>
              <a:rPr lang="it-IT" sz="1200" b="1" dirty="0">
                <a:solidFill>
                  <a:srgbClr val="5D5E6A"/>
                </a:solidFill>
                <a:latin typeface="Play" panose="020B0000000000000000" pitchFamily="34" charset="0"/>
              </a:rPr>
              <a:t>A4</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highway</a:t>
            </a:r>
            <a:r>
              <a:rPr lang="it-IT" sz="1200" dirty="0">
                <a:solidFill>
                  <a:srgbClr val="5D5E6A"/>
                </a:solidFill>
                <a:latin typeface="Play" panose="020B0000000000000000" pitchFamily="34" charset="0"/>
              </a:rPr>
              <a:t> Milano-Torino, exit Novara Est</a:t>
            </a:r>
          </a:p>
          <a:p>
            <a:pPr algn="ctr">
              <a:spcAft>
                <a:spcPts val="300"/>
              </a:spcAft>
              <a:buClr>
                <a:srgbClr val="267CFF"/>
              </a:buClr>
              <a:buSzPct val="140000"/>
            </a:pPr>
            <a:r>
              <a:rPr lang="it-IT" sz="1200" b="1" dirty="0">
                <a:solidFill>
                  <a:srgbClr val="5D5E6A"/>
                </a:solidFill>
                <a:latin typeface="Play" panose="020B0000000000000000" pitchFamily="34" charset="0"/>
              </a:rPr>
              <a:t>A26</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highway</a:t>
            </a:r>
            <a:r>
              <a:rPr lang="it-IT" sz="1200" dirty="0">
                <a:solidFill>
                  <a:srgbClr val="5D5E6A"/>
                </a:solidFill>
                <a:latin typeface="Play" panose="020B0000000000000000" pitchFamily="34" charset="0"/>
              </a:rPr>
              <a:t> Gravellona Toce-Alessandria, exit Vercelli Est</a:t>
            </a:r>
          </a:p>
        </p:txBody>
      </p:sp>
      <p:sp>
        <p:nvSpPr>
          <p:cNvPr id="46" name="CasellaDiTesto 45"/>
          <p:cNvSpPr txBox="1"/>
          <p:nvPr/>
        </p:nvSpPr>
        <p:spPr>
          <a:xfrm>
            <a:off x="4330200" y="5821983"/>
            <a:ext cx="3531600"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Train station of Trecate, Novara or Magenta (</a:t>
            </a:r>
            <a:r>
              <a:rPr lang="it-IT" sz="1200" dirty="0" err="1">
                <a:solidFill>
                  <a:srgbClr val="5D5E6A"/>
                </a:solidFill>
                <a:latin typeface="Play" panose="020B0000000000000000" pitchFamily="34" charset="0"/>
              </a:rPr>
              <a:t>railway</a:t>
            </a:r>
            <a:r>
              <a:rPr lang="it-IT" sz="1200" dirty="0">
                <a:solidFill>
                  <a:srgbClr val="5D5E6A"/>
                </a:solidFill>
                <a:latin typeface="Play" panose="020B0000000000000000" pitchFamily="34" charset="0"/>
              </a:rPr>
              <a:t> Milano-Torino)</a:t>
            </a:r>
          </a:p>
        </p:txBody>
      </p:sp>
      <p:sp>
        <p:nvSpPr>
          <p:cNvPr id="47" name="CasellaDiTesto 46"/>
          <p:cNvSpPr txBox="1"/>
          <p:nvPr/>
        </p:nvSpPr>
        <p:spPr>
          <a:xfrm>
            <a:off x="7993648" y="5821981"/>
            <a:ext cx="3531600" cy="276999"/>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Airport of Milan Malpensa (at about 30 Km)</a:t>
            </a:r>
            <a:endParaRPr lang="it-IT" sz="1200" dirty="0">
              <a:solidFill>
                <a:srgbClr val="5D5E6A"/>
              </a:solidFill>
              <a:latin typeface="Play" panose="020B0000000000000000" pitchFamily="34" charset="0"/>
            </a:endParaRPr>
          </a:p>
        </p:txBody>
      </p:sp>
      <p:pic>
        <p:nvPicPr>
          <p:cNvPr id="30" name="Immagine 29"/>
          <p:cNvPicPr>
            <a:picLocks noChangeAspect="1"/>
          </p:cNvPicPr>
          <p:nvPr/>
        </p:nvPicPr>
        <p:blipFill>
          <a:blip r:embed="rId10"/>
          <a:stretch>
            <a:fillRect/>
          </a:stretch>
        </p:blipFill>
        <p:spPr>
          <a:xfrm>
            <a:off x="2275780" y="4909061"/>
            <a:ext cx="333422" cy="257211"/>
          </a:xfrm>
          <a:prstGeom prst="rect">
            <a:avLst/>
          </a:prstGeom>
        </p:spPr>
      </p:pic>
      <p:pic>
        <p:nvPicPr>
          <p:cNvPr id="48" name="Immagine 47"/>
          <p:cNvPicPr>
            <a:picLocks noChangeAspect="1"/>
          </p:cNvPicPr>
          <p:nvPr/>
        </p:nvPicPr>
        <p:blipFill>
          <a:blip r:embed="rId11"/>
          <a:stretch>
            <a:fillRect/>
          </a:stretch>
        </p:blipFill>
        <p:spPr>
          <a:xfrm>
            <a:off x="5967393" y="4888448"/>
            <a:ext cx="257211" cy="285790"/>
          </a:xfrm>
          <a:prstGeom prst="rect">
            <a:avLst/>
          </a:prstGeom>
        </p:spPr>
      </p:pic>
      <p:pic>
        <p:nvPicPr>
          <p:cNvPr id="49" name="Immagine 48"/>
          <p:cNvPicPr>
            <a:picLocks noChangeAspect="1"/>
          </p:cNvPicPr>
          <p:nvPr/>
        </p:nvPicPr>
        <p:blipFill>
          <a:blip r:embed="rId12"/>
          <a:stretch>
            <a:fillRect/>
          </a:stretch>
        </p:blipFill>
        <p:spPr>
          <a:xfrm>
            <a:off x="9634733" y="4928672"/>
            <a:ext cx="238158" cy="228632"/>
          </a:xfrm>
          <a:prstGeom prst="rect">
            <a:avLst/>
          </a:prstGeom>
        </p:spPr>
      </p:pic>
      <p:sp>
        <p:nvSpPr>
          <p:cNvPr id="50" name="CasellaDiTesto 49"/>
          <p:cNvSpPr txBox="1"/>
          <p:nvPr/>
        </p:nvSpPr>
        <p:spPr>
          <a:xfrm>
            <a:off x="1425575" y="5347966"/>
            <a:ext cx="2023535" cy="338554"/>
          </a:xfrm>
          <a:prstGeom prst="rect">
            <a:avLst/>
          </a:prstGeom>
          <a:noFill/>
        </p:spPr>
        <p:txBody>
          <a:bodyPr wrap="square" rtlCol="0">
            <a:spAutoFit/>
          </a:bodyPr>
          <a:lstStyle/>
          <a:p>
            <a:pPr algn="ctr"/>
            <a:r>
              <a:rPr lang="it-IT" sz="1600" b="1" dirty="0">
                <a:solidFill>
                  <a:srgbClr val="5D5E6A"/>
                </a:solidFill>
                <a:latin typeface="Play" panose="020B0000000000000000" pitchFamily="34" charset="0"/>
              </a:rPr>
              <a:t>CAR</a:t>
            </a:r>
          </a:p>
        </p:txBody>
      </p:sp>
      <p:sp>
        <p:nvSpPr>
          <p:cNvPr id="51" name="CasellaDiTesto 50"/>
          <p:cNvSpPr txBox="1"/>
          <p:nvPr/>
        </p:nvSpPr>
        <p:spPr>
          <a:xfrm>
            <a:off x="5084230" y="5347966"/>
            <a:ext cx="2023535" cy="338554"/>
          </a:xfrm>
          <a:prstGeom prst="rect">
            <a:avLst/>
          </a:prstGeom>
          <a:noFill/>
        </p:spPr>
        <p:txBody>
          <a:bodyPr wrap="square" rtlCol="0">
            <a:spAutoFit/>
          </a:bodyPr>
          <a:lstStyle/>
          <a:p>
            <a:pPr algn="ctr"/>
            <a:r>
              <a:rPr lang="it-IT" sz="1600" b="1" dirty="0">
                <a:solidFill>
                  <a:srgbClr val="5D5E6A"/>
                </a:solidFill>
                <a:latin typeface="Play" panose="020B0000000000000000" pitchFamily="34" charset="0"/>
              </a:rPr>
              <a:t>TRAIN</a:t>
            </a:r>
          </a:p>
        </p:txBody>
      </p:sp>
      <p:sp>
        <p:nvSpPr>
          <p:cNvPr id="52" name="CasellaDiTesto 51"/>
          <p:cNvSpPr txBox="1"/>
          <p:nvPr/>
        </p:nvSpPr>
        <p:spPr>
          <a:xfrm>
            <a:off x="8742044" y="5347966"/>
            <a:ext cx="2023535" cy="338554"/>
          </a:xfrm>
          <a:prstGeom prst="rect">
            <a:avLst/>
          </a:prstGeom>
          <a:noFill/>
        </p:spPr>
        <p:txBody>
          <a:bodyPr wrap="square" rtlCol="0">
            <a:spAutoFit/>
          </a:bodyPr>
          <a:lstStyle/>
          <a:p>
            <a:pPr algn="ctr"/>
            <a:r>
              <a:rPr lang="it-IT" sz="1600" b="1" dirty="0">
                <a:solidFill>
                  <a:srgbClr val="5D5E6A"/>
                </a:solidFill>
                <a:latin typeface="Play" panose="020B0000000000000000" pitchFamily="34" charset="0"/>
              </a:rPr>
              <a:t>AIRPLANE</a:t>
            </a:r>
          </a:p>
        </p:txBody>
      </p:sp>
    </p:spTree>
    <p:extLst>
      <p:ext uri="{BB962C8B-B14F-4D97-AF65-F5344CB8AC3E}">
        <p14:creationId xmlns:p14="http://schemas.microsoft.com/office/powerpoint/2010/main" val="59620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
            <a:ext cx="12192001" cy="948267"/>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 y="5909735"/>
            <a:ext cx="12192001" cy="948267"/>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 y="6199144"/>
            <a:ext cx="12192000" cy="400110"/>
          </a:xfrm>
          <a:prstGeom prst="rect">
            <a:avLst/>
          </a:prstGeom>
          <a:noFill/>
        </p:spPr>
        <p:txBody>
          <a:bodyPr wrap="square" rtlCol="0">
            <a:spAutoFit/>
          </a:bodyPr>
          <a:lstStyle/>
          <a:p>
            <a:pPr algn="ctr"/>
            <a:r>
              <a:rPr lang="it-IT" sz="1000" dirty="0">
                <a:solidFill>
                  <a:schemeClr val="bg1"/>
                </a:solidFill>
                <a:latin typeface="Play" panose="020B0000000000000000" pitchFamily="34" charset="0"/>
              </a:rPr>
              <a:t>Certified company ISO 9001:2015 – ISO 14001:2015 – ISO 45001:2015</a:t>
            </a:r>
          </a:p>
          <a:p>
            <a:pPr algn="ctr"/>
            <a:r>
              <a:rPr lang="it-IT" sz="1000" dirty="0">
                <a:solidFill>
                  <a:schemeClr val="bg1"/>
                </a:solidFill>
                <a:latin typeface="Play" panose="020B0000000000000000" pitchFamily="34" charset="0"/>
              </a:rPr>
              <a:t>Certificates N° ER-0274/2006 – GA-2012/0248 – SST-0064/2019</a:t>
            </a:r>
          </a:p>
        </p:txBody>
      </p:sp>
      <p:sp>
        <p:nvSpPr>
          <p:cNvPr id="3" name="Sottotitolo 2"/>
          <p:cNvSpPr>
            <a:spLocks noGrp="1"/>
          </p:cNvSpPr>
          <p:nvPr>
            <p:ph type="subTitle" idx="1"/>
          </p:nvPr>
        </p:nvSpPr>
        <p:spPr>
          <a:xfrm>
            <a:off x="1" y="4563535"/>
            <a:ext cx="12192000" cy="694267"/>
          </a:xfrm>
        </p:spPr>
        <p:txBody>
          <a:bodyPr>
            <a:normAutofit/>
          </a:bodyPr>
          <a:lstStyle/>
          <a:p>
            <a:r>
              <a:rPr lang="it-IT" sz="1600" dirty="0">
                <a:solidFill>
                  <a:srgbClr val="2C2C2C"/>
                </a:solidFill>
                <a:latin typeface="Play" panose="020B0000000000000000" pitchFamily="34" charset="0"/>
              </a:rPr>
              <a:t>REGISTERED OFFICE: VIA NOVARA 166, 28069 TRECATE (NO) – PHONE:  +39.0321/784111 – FAX:  +39.0321/784150</a:t>
            </a:r>
          </a:p>
          <a:p>
            <a:r>
              <a:rPr lang="it-IT" sz="1600" dirty="0">
                <a:solidFill>
                  <a:srgbClr val="2C2C2C"/>
                </a:solidFill>
                <a:latin typeface="Play" panose="020B0000000000000000" pitchFamily="34" charset="0"/>
              </a:rPr>
              <a:t>ADMIN. HEADQUARTERS: VIA G. FERRARIS 13, 43036 FIDENZA (PR) – PHONE: +39.0524/530259 – FAX: +39.0524/530142</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3683" y="1870720"/>
            <a:ext cx="6744641" cy="2025415"/>
          </a:xfrm>
          <a:prstGeom prst="rect">
            <a:avLst/>
          </a:prstGeom>
        </p:spPr>
      </p:pic>
      <p:sp>
        <p:nvSpPr>
          <p:cNvPr id="11" name="CasellaDiTesto 10"/>
          <p:cNvSpPr txBox="1"/>
          <p:nvPr/>
        </p:nvSpPr>
        <p:spPr>
          <a:xfrm>
            <a:off x="381002"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info@ciiguatellispa.it</a:t>
            </a:r>
          </a:p>
        </p:txBody>
      </p:sp>
      <p:sp>
        <p:nvSpPr>
          <p:cNvPr id="12" name="CasellaDiTesto 11"/>
          <p:cNvSpPr txBox="1"/>
          <p:nvPr/>
        </p:nvSpPr>
        <p:spPr>
          <a:xfrm>
            <a:off x="9468324" y="6214534"/>
            <a:ext cx="2342679" cy="369332"/>
          </a:xfrm>
          <a:prstGeom prst="rect">
            <a:avLst/>
          </a:prstGeom>
          <a:noFill/>
        </p:spPr>
        <p:txBody>
          <a:bodyPr wrap="square" rtlCol="0">
            <a:spAutoFit/>
          </a:bodyPr>
          <a:lstStyle/>
          <a:p>
            <a:r>
              <a:rPr lang="it-IT" dirty="0">
                <a:solidFill>
                  <a:srgbClr val="267CFF"/>
                </a:solidFill>
                <a:latin typeface="Play" panose="020B0000000000000000" pitchFamily="34" charset="0"/>
              </a:rPr>
              <a:t>www.ciiguatellispa.it</a:t>
            </a:r>
          </a:p>
        </p:txBody>
      </p:sp>
      <p:pic>
        <p:nvPicPr>
          <p:cNvPr id="26" name="Immagine 2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5997" y="32380"/>
            <a:ext cx="977737" cy="883497"/>
          </a:xfrm>
          <a:prstGeom prst="rect">
            <a:avLst/>
          </a:prstGeom>
        </p:spPr>
      </p:pic>
      <p:sp>
        <p:nvSpPr>
          <p:cNvPr id="2" name="CasellaDiTesto 1"/>
          <p:cNvSpPr txBox="1"/>
          <p:nvPr/>
        </p:nvSpPr>
        <p:spPr>
          <a:xfrm>
            <a:off x="11116728" y="5659181"/>
            <a:ext cx="1054105" cy="230832"/>
          </a:xfrm>
          <a:prstGeom prst="rect">
            <a:avLst/>
          </a:prstGeom>
          <a:noFill/>
        </p:spPr>
        <p:txBody>
          <a:bodyPr wrap="square" rtlCol="0">
            <a:spAutoFit/>
          </a:bodyPr>
          <a:lstStyle/>
          <a:p>
            <a:pPr algn="r"/>
            <a:r>
              <a:rPr lang="it-IT" sz="900">
                <a:latin typeface="Play" panose="020B0000000000000000" pitchFamily="34" charset="0"/>
              </a:rPr>
              <a:t>v1.8 - 20220920</a:t>
            </a:r>
            <a:endParaRPr lang="it-IT" sz="900" dirty="0">
              <a:latin typeface="Play" panose="020B0000000000000000" pitchFamily="34" charset="0"/>
            </a:endParaRPr>
          </a:p>
        </p:txBody>
      </p:sp>
      <p:pic>
        <p:nvPicPr>
          <p:cNvPr id="6" name="Immagine 5">
            <a:extLst>
              <a:ext uri="{FF2B5EF4-FFF2-40B4-BE49-F238E27FC236}">
                <a16:creationId xmlns:a16="http://schemas.microsoft.com/office/drawing/2014/main" id="{2318915E-E8F9-21B9-AD42-C1A4E954A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362" y="113198"/>
            <a:ext cx="791999" cy="720000"/>
          </a:xfrm>
          <a:prstGeom prst="rect">
            <a:avLst/>
          </a:prstGeom>
        </p:spPr>
      </p:pic>
      <p:pic>
        <p:nvPicPr>
          <p:cNvPr id="7" name="Immagine 6">
            <a:extLst>
              <a:ext uri="{FF2B5EF4-FFF2-40B4-BE49-F238E27FC236}">
                <a16:creationId xmlns:a16="http://schemas.microsoft.com/office/drawing/2014/main" id="{1640419F-52A6-DF1F-13AC-EC9682336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880" y="56939"/>
            <a:ext cx="460665" cy="832527"/>
          </a:xfrm>
          <a:prstGeom prst="rect">
            <a:avLst/>
          </a:prstGeom>
        </p:spPr>
      </p:pic>
      <p:pic>
        <p:nvPicPr>
          <p:cNvPr id="8" name="Immagine 7">
            <a:extLst>
              <a:ext uri="{FF2B5EF4-FFF2-40B4-BE49-F238E27FC236}">
                <a16:creationId xmlns:a16="http://schemas.microsoft.com/office/drawing/2014/main" id="{9703C280-7488-2343-64E6-AF6F65705C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9163" y="113198"/>
            <a:ext cx="1783681" cy="498932"/>
          </a:xfrm>
          <a:prstGeom prst="rect">
            <a:avLst/>
          </a:prstGeom>
        </p:spPr>
      </p:pic>
      <p:pic>
        <p:nvPicPr>
          <p:cNvPr id="10" name="Immagine 9">
            <a:extLst>
              <a:ext uri="{FF2B5EF4-FFF2-40B4-BE49-F238E27FC236}">
                <a16:creationId xmlns:a16="http://schemas.microsoft.com/office/drawing/2014/main" id="{F7E3965D-01D0-1359-E748-2864B41F62F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267394" y="57866"/>
            <a:ext cx="463168" cy="831600"/>
          </a:xfrm>
          <a:prstGeom prst="rect">
            <a:avLst/>
          </a:prstGeom>
        </p:spPr>
      </p:pic>
      <p:pic>
        <p:nvPicPr>
          <p:cNvPr id="13" name="Immagine 12">
            <a:extLst>
              <a:ext uri="{FF2B5EF4-FFF2-40B4-BE49-F238E27FC236}">
                <a16:creationId xmlns:a16="http://schemas.microsoft.com/office/drawing/2014/main" id="{7F9F294B-A58C-28FE-EFF4-21A7FBAFF5A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136897" y="57866"/>
            <a:ext cx="981288" cy="831600"/>
          </a:xfrm>
          <a:prstGeom prst="rect">
            <a:avLst/>
          </a:prstGeom>
        </p:spPr>
      </p:pic>
    </p:spTree>
    <p:extLst>
      <p:ext uri="{BB962C8B-B14F-4D97-AF65-F5344CB8AC3E}">
        <p14:creationId xmlns:p14="http://schemas.microsoft.com/office/powerpoint/2010/main" val="257888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COSTRUZIONI IMPIANTI INDUSTRIALI GUATELLI S.P.A.</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http://localhost:82/images/page-2_im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865" y="1750423"/>
            <a:ext cx="105822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677050" y="4829987"/>
            <a:ext cx="10837903" cy="1754326"/>
          </a:xfrm>
          <a:prstGeom prst="rect">
            <a:avLst/>
          </a:prstGeom>
          <a:noFill/>
        </p:spPr>
        <p:txBody>
          <a:bodyPr wrap="square" rtlCol="0">
            <a:spAutoFit/>
          </a:bodyPr>
          <a:lstStyle/>
          <a:p>
            <a:pPr algn="ctr"/>
            <a:r>
              <a:rPr lang="it-IT" sz="1200" dirty="0">
                <a:solidFill>
                  <a:srgbClr val="5D5E6A"/>
                </a:solidFill>
                <a:latin typeface="Play" panose="020B0000000000000000" pitchFamily="34" charset="0"/>
              </a:rPr>
              <a:t>The company Costruzioni Impianti Industriali Guatelli S.p.A.</a:t>
            </a:r>
            <a:r>
              <a:rPr lang="en-US" sz="1200" dirty="0">
                <a:solidFill>
                  <a:srgbClr val="5D5E6A"/>
                </a:solidFill>
                <a:latin typeface="Play" panose="020B0000000000000000" pitchFamily="34" charset="0"/>
              </a:rPr>
              <a:t> carries out </a:t>
            </a:r>
            <a:r>
              <a:rPr lang="en-US" sz="1200" b="1" dirty="0">
                <a:solidFill>
                  <a:srgbClr val="5D5E6A"/>
                </a:solidFill>
                <a:latin typeface="Play" panose="020B0000000000000000" pitchFamily="34" charset="0"/>
              </a:rPr>
              <a:t>maintenance and construction of pipelines </a:t>
            </a:r>
            <a:r>
              <a:rPr lang="en-US" sz="1200" dirty="0">
                <a:solidFill>
                  <a:srgbClr val="5D5E6A"/>
                </a:solidFill>
                <a:latin typeface="Play" panose="020B0000000000000000" pitchFamily="34" charset="0"/>
              </a:rPr>
              <a:t>(gas pipelines, oil pipelines and aqueducts) at the main Italian customers in the industry, </a:t>
            </a:r>
            <a:r>
              <a:rPr lang="en-US" sz="1200" b="1" dirty="0">
                <a:solidFill>
                  <a:srgbClr val="5D5E6A"/>
                </a:solidFill>
                <a:latin typeface="Play" panose="020B0000000000000000" pitchFamily="34" charset="0"/>
              </a:rPr>
              <a:t>oil depots maintenance </a:t>
            </a:r>
            <a:r>
              <a:rPr lang="en-US" sz="1200" dirty="0">
                <a:solidFill>
                  <a:srgbClr val="5D5E6A"/>
                </a:solidFill>
                <a:latin typeface="Play" panose="020B0000000000000000" pitchFamily="34" charset="0"/>
              </a:rPr>
              <a:t>and </a:t>
            </a:r>
            <a:r>
              <a:rPr lang="en-US" sz="1200" b="1" dirty="0">
                <a:solidFill>
                  <a:srgbClr val="5D5E6A"/>
                </a:solidFill>
                <a:latin typeface="Play" panose="020B0000000000000000" pitchFamily="34" charset="0"/>
              </a:rPr>
              <a:t>emergency service </a:t>
            </a:r>
            <a:r>
              <a:rPr lang="en-US" sz="1200" dirty="0">
                <a:solidFill>
                  <a:srgbClr val="5D5E6A"/>
                </a:solidFill>
                <a:latin typeface="Play" panose="020B0000000000000000" pitchFamily="34" charset="0"/>
              </a:rPr>
              <a:t>24 hours a day to restore the </a:t>
            </a:r>
            <a:r>
              <a:rPr lang="en-US" sz="1200" dirty="0" err="1">
                <a:solidFill>
                  <a:srgbClr val="5D5E6A"/>
                </a:solidFill>
                <a:latin typeface="Play" panose="020B0000000000000000" pitchFamily="34" charset="0"/>
              </a:rPr>
              <a:t>the</a:t>
            </a:r>
            <a:r>
              <a:rPr lang="en-US" sz="1200" dirty="0">
                <a:solidFill>
                  <a:srgbClr val="5D5E6A"/>
                </a:solidFill>
                <a:latin typeface="Play" panose="020B0000000000000000" pitchFamily="34" charset="0"/>
              </a:rPr>
              <a:t> functionality of the systems. </a:t>
            </a:r>
          </a:p>
          <a:p>
            <a:pPr algn="ctr"/>
            <a:r>
              <a:rPr lang="en-US" sz="1200" dirty="0">
                <a:solidFill>
                  <a:srgbClr val="5D5E6A"/>
                </a:solidFill>
                <a:latin typeface="Play" panose="020B0000000000000000" pitchFamily="34" charset="0"/>
              </a:rPr>
              <a:t>The last </a:t>
            </a:r>
            <a:r>
              <a:rPr lang="en-US" sz="1200" dirty="0" err="1">
                <a:solidFill>
                  <a:srgbClr val="5D5E6A"/>
                </a:solidFill>
                <a:latin typeface="Play" panose="020B0000000000000000" pitchFamily="34" charset="0"/>
              </a:rPr>
              <a:t>specialistized</a:t>
            </a:r>
            <a:r>
              <a:rPr lang="en-US" sz="1200" dirty="0">
                <a:solidFill>
                  <a:srgbClr val="5D5E6A"/>
                </a:solidFill>
                <a:latin typeface="Play" panose="020B0000000000000000" pitchFamily="34" charset="0"/>
              </a:rPr>
              <a:t> activities included in the package of customer service are: </a:t>
            </a:r>
            <a:endParaRPr lang="it-IT" sz="1200" dirty="0">
              <a:solidFill>
                <a:srgbClr val="5D5E6A"/>
              </a:solidFill>
              <a:latin typeface="Play" panose="020B0000000000000000" pitchFamily="34" charset="0"/>
            </a:endParaRPr>
          </a:p>
          <a:p>
            <a:pPr algn="ctr"/>
            <a:endParaRPr lang="it-IT" sz="1200" dirty="0">
              <a:solidFill>
                <a:srgbClr val="5D5E6A"/>
              </a:solidFill>
              <a:latin typeface="Play" panose="020B0000000000000000" pitchFamily="34" charset="0"/>
            </a:endParaRPr>
          </a:p>
          <a:p>
            <a:pPr marL="432000" lvl="1" indent="-171446">
              <a:buClr>
                <a:srgbClr val="267CFF"/>
              </a:buClr>
              <a:buSzPct val="140000"/>
              <a:buFont typeface="Arial" panose="020B0604020202020204" pitchFamily="34" charset="0"/>
              <a:buChar char="•"/>
            </a:pPr>
            <a:r>
              <a:rPr lang="en-US" sz="1200" b="1" dirty="0">
                <a:solidFill>
                  <a:srgbClr val="5D5E6A"/>
                </a:solidFill>
                <a:latin typeface="Play" panose="020B0000000000000000" pitchFamily="34" charset="0"/>
              </a:rPr>
              <a:t>resolution of interferences </a:t>
            </a:r>
            <a:r>
              <a:rPr lang="en-US" sz="1200" dirty="0">
                <a:solidFill>
                  <a:srgbClr val="5D5E6A"/>
                </a:solidFill>
                <a:latin typeface="Play" panose="020B0000000000000000" pitchFamily="34" charset="0"/>
              </a:rPr>
              <a:t>with other services (railways, roads and urbanization), from the feasibility study to the delivery of the work including administrative practices of servitude and testing</a:t>
            </a:r>
          </a:p>
          <a:p>
            <a:pPr marL="432000" lvl="1" indent="-171446">
              <a:buClr>
                <a:srgbClr val="267CFF"/>
              </a:buClr>
              <a:buSzPct val="140000"/>
              <a:buFont typeface="Arial" panose="020B0604020202020204" pitchFamily="34" charset="0"/>
              <a:buChar char="•"/>
            </a:pPr>
            <a:r>
              <a:rPr lang="en-US" sz="1200" b="1" dirty="0">
                <a:solidFill>
                  <a:srgbClr val="5D5E6A"/>
                </a:solidFill>
                <a:latin typeface="Play" panose="020B0000000000000000" pitchFamily="34" charset="0"/>
              </a:rPr>
              <a:t>Horizontal Directional Drilling</a:t>
            </a:r>
            <a:r>
              <a:rPr lang="en-US" sz="1200" dirty="0">
                <a:solidFill>
                  <a:srgbClr val="5D5E6A"/>
                </a:solidFill>
                <a:latin typeface="Play" panose="020B0000000000000000" pitchFamily="34" charset="0"/>
              </a:rPr>
              <a:t>, to change the position of a pipelines minimizing the environmental impact</a:t>
            </a:r>
          </a:p>
          <a:p>
            <a:pPr marL="432000" lvl="1" indent="-171446">
              <a:buClr>
                <a:srgbClr val="267CFF"/>
              </a:buClr>
              <a:buSzPct val="140000"/>
              <a:buFont typeface="Arial" panose="020B0604020202020204" pitchFamily="34" charset="0"/>
              <a:buChar char="•"/>
            </a:pPr>
            <a:r>
              <a:rPr lang="en-US" sz="1200" b="1" dirty="0">
                <a:solidFill>
                  <a:srgbClr val="5D5E6A"/>
                </a:solidFill>
                <a:latin typeface="Play" panose="020B0000000000000000" pitchFamily="34" charset="0"/>
              </a:rPr>
              <a:t>gas evacuation</a:t>
            </a:r>
            <a:r>
              <a:rPr lang="en-US" sz="1200" dirty="0">
                <a:solidFill>
                  <a:srgbClr val="5D5E6A"/>
                </a:solidFill>
                <a:latin typeface="Play" panose="020B0000000000000000" pitchFamily="34" charset="0"/>
              </a:rPr>
              <a:t>, to prevent gas leakage from a pipeline into the atmosphere</a:t>
            </a:r>
            <a:endParaRPr lang="it-IT" sz="1200" dirty="0">
              <a:solidFill>
                <a:srgbClr val="5D5E6A"/>
              </a:solidFill>
              <a:latin typeface="Play" panose="020B0000000000000000" pitchFamily="34" charset="0"/>
            </a:endParaRPr>
          </a:p>
        </p:txBody>
      </p:sp>
    </p:spTree>
    <p:extLst>
      <p:ext uri="{BB962C8B-B14F-4D97-AF65-F5344CB8AC3E}">
        <p14:creationId xmlns:p14="http://schemas.microsoft.com/office/powerpoint/2010/main" val="235692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QUALIFICATION</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77051" y="1766444"/>
            <a:ext cx="10837903" cy="461665"/>
          </a:xfrm>
          <a:prstGeom prst="rect">
            <a:avLst/>
          </a:prstGeom>
          <a:noFill/>
        </p:spPr>
        <p:txBody>
          <a:bodyPr wrap="square" rtlCol="0">
            <a:spAutoFit/>
          </a:bodyPr>
          <a:lstStyle/>
          <a:p>
            <a:pPr algn="ctr"/>
            <a:r>
              <a:rPr lang="it-IT" sz="1200" dirty="0">
                <a:solidFill>
                  <a:srgbClr val="5D5E6A"/>
                </a:solidFill>
                <a:latin typeface="Play" panose="020B0000000000000000" pitchFamily="34" charset="0"/>
              </a:rPr>
              <a:t>C.I.I. Guatelli S.p.A. </a:t>
            </a:r>
            <a:r>
              <a:rPr lang="it-IT" sz="1200" dirty="0" err="1">
                <a:solidFill>
                  <a:srgbClr val="5D5E6A"/>
                </a:solidFill>
                <a:latin typeface="Play" panose="020B0000000000000000" pitchFamily="34" charset="0"/>
              </a:rPr>
              <a:t>is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qualified</a:t>
            </a:r>
            <a:r>
              <a:rPr lang="it-IT" sz="1200" dirty="0">
                <a:solidFill>
                  <a:srgbClr val="5D5E6A"/>
                </a:solidFill>
                <a:latin typeface="Play" panose="020B0000000000000000" pitchFamily="34" charset="0"/>
              </a:rPr>
              <a:t> for the </a:t>
            </a:r>
            <a:r>
              <a:rPr lang="it-IT" sz="1200" dirty="0" err="1">
                <a:solidFill>
                  <a:srgbClr val="5D5E6A"/>
                </a:solidFill>
                <a:latin typeface="Play" panose="020B0000000000000000" pitchFamily="34" charset="0"/>
              </a:rPr>
              <a:t>execution</a:t>
            </a:r>
            <a:r>
              <a:rPr lang="it-IT" sz="1200" dirty="0">
                <a:solidFill>
                  <a:srgbClr val="5D5E6A"/>
                </a:solidFill>
                <a:latin typeface="Play" panose="020B0000000000000000" pitchFamily="34" charset="0"/>
              </a:rPr>
              <a:t> of public </a:t>
            </a:r>
            <a:r>
              <a:rPr lang="it-IT" sz="1200" dirty="0" err="1">
                <a:solidFill>
                  <a:srgbClr val="5D5E6A"/>
                </a:solidFill>
                <a:latin typeface="Play" panose="020B0000000000000000" pitchFamily="34" charset="0"/>
              </a:rPr>
              <a:t>works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construction</a:t>
            </a:r>
            <a:r>
              <a:rPr lang="it-IT" sz="1200" dirty="0">
                <a:solidFill>
                  <a:srgbClr val="5D5E6A"/>
                </a:solidFill>
                <a:latin typeface="Play" panose="020B0000000000000000" pitchFamily="34" charset="0"/>
              </a:rPr>
              <a:t> and design) from Bentley SOA, </a:t>
            </a:r>
            <a:r>
              <a:rPr lang="it-IT" sz="1200" dirty="0" err="1">
                <a:solidFill>
                  <a:srgbClr val="5D5E6A"/>
                </a:solidFill>
                <a:latin typeface="Play" panose="020B0000000000000000" pitchFamily="34" charset="0"/>
              </a:rPr>
              <a:t>certification</a:t>
            </a:r>
            <a:r>
              <a:rPr lang="it-IT" sz="1200" dirty="0">
                <a:solidFill>
                  <a:srgbClr val="5D5E6A"/>
                </a:solidFill>
                <a:latin typeface="Play" panose="020B0000000000000000" pitchFamily="34" charset="0"/>
              </a:rPr>
              <a:t> n° 19922/35/00 of </a:t>
            </a:r>
            <a:r>
              <a:rPr lang="it-IT" sz="1200" dirty="0" err="1">
                <a:solidFill>
                  <a:srgbClr val="5D5E6A"/>
                </a:solidFill>
                <a:latin typeface="Play" panose="020B0000000000000000" pitchFamily="34" charset="0"/>
              </a:rPr>
              <a:t>October</a:t>
            </a:r>
            <a:r>
              <a:rPr lang="it-IT" sz="1200" dirty="0">
                <a:solidFill>
                  <a:srgbClr val="5D5E6A"/>
                </a:solidFill>
                <a:latin typeface="Play" panose="020B0000000000000000" pitchFamily="34" charset="0"/>
              </a:rPr>
              <a:t> 19, 2016, in the </a:t>
            </a:r>
            <a:r>
              <a:rPr lang="it-IT" sz="1200" dirty="0" err="1">
                <a:solidFill>
                  <a:srgbClr val="5D5E6A"/>
                </a:solidFill>
                <a:latin typeface="Play" panose="020B0000000000000000" pitchFamily="34" charset="0"/>
              </a:rPr>
              <a:t>categories</a:t>
            </a:r>
            <a:r>
              <a:rPr lang="it-IT" sz="1200" dirty="0">
                <a:solidFill>
                  <a:srgbClr val="5D5E6A"/>
                </a:solidFill>
                <a:latin typeface="Play" panose="020B0000000000000000" pitchFamily="34" charset="0"/>
              </a:rPr>
              <a:t>:</a:t>
            </a:r>
          </a:p>
        </p:txBody>
      </p:sp>
      <p:sp>
        <p:nvSpPr>
          <p:cNvPr id="2" name="CasellaDiTesto 1"/>
          <p:cNvSpPr txBox="1"/>
          <p:nvPr/>
        </p:nvSpPr>
        <p:spPr>
          <a:xfrm>
            <a:off x="2351807" y="3234265"/>
            <a:ext cx="7488386" cy="646331"/>
          </a:xfrm>
          <a:prstGeom prst="rect">
            <a:avLst/>
          </a:prstGeom>
          <a:noFill/>
        </p:spPr>
        <p:txBody>
          <a:bodyPr wrap="square" rtlCol="0">
            <a:spAutoFit/>
          </a:bodyPr>
          <a:lstStyle/>
          <a:p>
            <a:pPr marL="171450" indent="-171450">
              <a:buClr>
                <a:srgbClr val="267CFF"/>
              </a:buClr>
              <a:buSzPct val="140000"/>
              <a:buFont typeface="Arial" panose="020B0604020202020204" pitchFamily="34" charset="0"/>
              <a:buChar char="•"/>
            </a:pPr>
            <a:r>
              <a:rPr lang="it-IT" sz="1200" b="1" dirty="0">
                <a:solidFill>
                  <a:srgbClr val="5D5E6A"/>
                </a:solidFill>
                <a:latin typeface="Play" panose="020B0000000000000000" pitchFamily="34" charset="0"/>
              </a:rPr>
              <a:t>OG1</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civil</a:t>
            </a:r>
            <a:r>
              <a:rPr lang="it-IT" sz="1200" dirty="0">
                <a:solidFill>
                  <a:srgbClr val="5D5E6A"/>
                </a:solidFill>
                <a:latin typeface="Play" panose="020B0000000000000000" pitchFamily="34" charset="0"/>
              </a:rPr>
              <a:t> and industrial </a:t>
            </a:r>
            <a:r>
              <a:rPr lang="it-IT" sz="1200" dirty="0" err="1">
                <a:solidFill>
                  <a:srgbClr val="5D5E6A"/>
                </a:solidFill>
                <a:latin typeface="Play" panose="020B0000000000000000" pitchFamily="34" charset="0"/>
              </a:rPr>
              <a:t>buildings</a:t>
            </a:r>
            <a:r>
              <a:rPr lang="it-IT" sz="1200" dirty="0">
                <a:solidFill>
                  <a:srgbClr val="5D5E6A"/>
                </a:solidFill>
                <a:latin typeface="Play" panose="020B0000000000000000" pitchFamily="34" charset="0"/>
              </a:rPr>
              <a:t>) – </a:t>
            </a:r>
            <a:r>
              <a:rPr lang="it-IT" sz="1200" dirty="0" err="1">
                <a:solidFill>
                  <a:srgbClr val="5D5E6A"/>
                </a:solidFill>
                <a:latin typeface="Play" panose="020B0000000000000000" pitchFamily="34" charset="0"/>
              </a:rPr>
              <a:t>class</a:t>
            </a:r>
            <a:r>
              <a:rPr lang="it-IT" sz="1200" dirty="0">
                <a:solidFill>
                  <a:srgbClr val="5D5E6A"/>
                </a:solidFill>
                <a:latin typeface="Play" panose="020B0000000000000000" pitchFamily="34" charset="0"/>
              </a:rPr>
              <a:t> III</a:t>
            </a:r>
          </a:p>
          <a:p>
            <a:pPr marL="171450" indent="-171450">
              <a:buClr>
                <a:srgbClr val="267CFF"/>
              </a:buClr>
              <a:buSzPct val="140000"/>
              <a:buFont typeface="Arial" panose="020B0604020202020204" pitchFamily="34" charset="0"/>
              <a:buChar char="•"/>
            </a:pPr>
            <a:r>
              <a:rPr lang="it-IT" sz="1200" b="1" dirty="0">
                <a:solidFill>
                  <a:srgbClr val="5D5E6A"/>
                </a:solidFill>
                <a:latin typeface="Play" panose="020B0000000000000000" pitchFamily="34" charset="0"/>
              </a:rPr>
              <a:t>OG3</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roads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highways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bridges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viaducts</a:t>
            </a:r>
            <a:r>
              <a:rPr lang="it-IT" sz="1200" dirty="0">
                <a:solidFill>
                  <a:srgbClr val="5D5E6A"/>
                </a:solidFill>
                <a:latin typeface="Play" panose="020B0000000000000000" pitchFamily="34" charset="0"/>
              </a:rPr>
              <a:t>, ...) – </a:t>
            </a:r>
            <a:r>
              <a:rPr lang="it-IT" sz="1200" dirty="0" err="1">
                <a:solidFill>
                  <a:srgbClr val="5D5E6A"/>
                </a:solidFill>
                <a:latin typeface="Play" panose="020B0000000000000000" pitchFamily="34" charset="0"/>
              </a:rPr>
              <a:t>class</a:t>
            </a:r>
            <a:r>
              <a:rPr lang="it-IT" sz="1200" dirty="0">
                <a:solidFill>
                  <a:srgbClr val="5D5E6A"/>
                </a:solidFill>
                <a:latin typeface="Play" panose="020B0000000000000000" pitchFamily="34" charset="0"/>
              </a:rPr>
              <a:t> III</a:t>
            </a:r>
            <a:endParaRPr lang="it-IT" sz="1200" b="1" dirty="0">
              <a:solidFill>
                <a:srgbClr val="5D5E6A"/>
              </a:solidFill>
              <a:latin typeface="Play" panose="020B0000000000000000" pitchFamily="34" charset="0"/>
            </a:endParaRPr>
          </a:p>
          <a:p>
            <a:pPr marL="171450" indent="-171450">
              <a:buClr>
                <a:srgbClr val="267CFF"/>
              </a:buClr>
              <a:buSzPct val="140000"/>
              <a:buFont typeface="Arial" panose="020B0604020202020204" pitchFamily="34" charset="0"/>
              <a:buChar char="•"/>
            </a:pPr>
            <a:r>
              <a:rPr lang="it-IT" sz="1200" b="1" dirty="0">
                <a:solidFill>
                  <a:srgbClr val="5D5E6A"/>
                </a:solidFill>
                <a:latin typeface="Play" panose="020B0000000000000000" pitchFamily="34" charset="0"/>
              </a:rPr>
              <a:t>OG6</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acqueducts</a:t>
            </a:r>
            <a:r>
              <a:rPr lang="it-IT" sz="1200" dirty="0">
                <a:solidFill>
                  <a:srgbClr val="5D5E6A"/>
                </a:solidFill>
                <a:latin typeface="Play" panose="020B0000000000000000" pitchFamily="34" charset="0"/>
              </a:rPr>
              <a:t>, gas </a:t>
            </a:r>
            <a:r>
              <a:rPr lang="it-IT" sz="1200" dirty="0" err="1">
                <a:solidFill>
                  <a:srgbClr val="5D5E6A"/>
                </a:solidFill>
                <a:latin typeface="Play" panose="020B0000000000000000" pitchFamily="34" charset="0"/>
              </a:rPr>
              <a:t>pipelines</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oil</a:t>
            </a:r>
            <a:r>
              <a:rPr lang="it-IT" sz="1200" dirty="0">
                <a:solidFill>
                  <a:srgbClr val="5D5E6A"/>
                </a:solidFill>
                <a:latin typeface="Play" panose="020B0000000000000000" pitchFamily="34" charset="0"/>
              </a:rPr>
              <a:t> </a:t>
            </a:r>
            <a:r>
              <a:rPr lang="it-IT" sz="1200" dirty="0" err="1">
                <a:solidFill>
                  <a:srgbClr val="5D5E6A"/>
                </a:solidFill>
                <a:latin typeface="Play" panose="020B0000000000000000" pitchFamily="34" charset="0"/>
              </a:rPr>
              <a:t>pipelines</a:t>
            </a:r>
            <a:r>
              <a:rPr lang="it-IT" sz="1200" dirty="0">
                <a:solidFill>
                  <a:srgbClr val="5D5E6A"/>
                </a:solidFill>
                <a:latin typeface="Play" panose="020B0000000000000000" pitchFamily="34" charset="0"/>
              </a:rPr>
              <a:t>, ...) – </a:t>
            </a:r>
            <a:r>
              <a:rPr lang="it-IT" sz="1200" dirty="0" err="1">
                <a:solidFill>
                  <a:srgbClr val="5D5E6A"/>
                </a:solidFill>
                <a:latin typeface="Play" panose="020B0000000000000000" pitchFamily="34" charset="0"/>
              </a:rPr>
              <a:t>class</a:t>
            </a:r>
            <a:r>
              <a:rPr lang="it-IT" sz="1200" dirty="0">
                <a:solidFill>
                  <a:srgbClr val="5D5E6A"/>
                </a:solidFill>
                <a:latin typeface="Play" panose="020B0000000000000000" pitchFamily="34" charset="0"/>
              </a:rPr>
              <a:t> VII</a:t>
            </a:r>
          </a:p>
        </p:txBody>
      </p:sp>
      <p:pic>
        <p:nvPicPr>
          <p:cNvPr id="24" name="Immagin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1214" y="2336862"/>
            <a:ext cx="2229573" cy="623657"/>
          </a:xfrm>
          <a:prstGeom prst="rect">
            <a:avLst/>
          </a:prstGeom>
        </p:spPr>
      </p:pic>
      <p:pic>
        <p:nvPicPr>
          <p:cNvPr id="9" name="Immagine 8"/>
          <p:cNvPicPr>
            <a:picLocks noChangeAspect="1"/>
          </p:cNvPicPr>
          <p:nvPr/>
        </p:nvPicPr>
        <p:blipFill>
          <a:blip r:embed="rId9"/>
          <a:stretch>
            <a:fillRect/>
          </a:stretch>
        </p:blipFill>
        <p:spPr>
          <a:xfrm>
            <a:off x="-2" y="4376057"/>
            <a:ext cx="12192001" cy="2481943"/>
          </a:xfrm>
          <a:prstGeom prst="rect">
            <a:avLst/>
          </a:prstGeom>
        </p:spPr>
      </p:pic>
      <p:sp>
        <p:nvSpPr>
          <p:cNvPr id="14" name="Rettangolo 13"/>
          <p:cNvSpPr/>
          <p:nvPr/>
        </p:nvSpPr>
        <p:spPr>
          <a:xfrm>
            <a:off x="2878667" y="5435600"/>
            <a:ext cx="6434666" cy="142240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657598" y="5613045"/>
            <a:ext cx="4876800" cy="1200329"/>
          </a:xfrm>
          <a:prstGeom prst="rect">
            <a:avLst/>
          </a:prstGeom>
          <a:noFill/>
        </p:spPr>
        <p:txBody>
          <a:bodyPr wrap="square" rtlCol="0">
            <a:spAutoFit/>
          </a:bodyPr>
          <a:lstStyle/>
          <a:p>
            <a:pPr algn="ctr"/>
            <a:r>
              <a:rPr lang="it-IT" sz="3600" b="1" dirty="0">
                <a:latin typeface="Play" panose="020B0000000000000000" pitchFamily="34" charset="0"/>
              </a:rPr>
              <a:t>At work </a:t>
            </a:r>
            <a:r>
              <a:rPr lang="it-IT" sz="3600" b="1" dirty="0" err="1">
                <a:latin typeface="Play" panose="020B0000000000000000" pitchFamily="34" charset="0"/>
              </a:rPr>
              <a:t>since</a:t>
            </a:r>
            <a:endParaRPr lang="it-IT" sz="3600" b="1" dirty="0">
              <a:latin typeface="Play" panose="020B0000000000000000" pitchFamily="34" charset="0"/>
            </a:endParaRPr>
          </a:p>
          <a:p>
            <a:pPr algn="ctr"/>
            <a:r>
              <a:rPr lang="it-IT" sz="3600" dirty="0">
                <a:latin typeface="Play" panose="020B0000000000000000" pitchFamily="34" charset="0"/>
              </a:rPr>
              <a:t>1963</a:t>
            </a:r>
          </a:p>
        </p:txBody>
      </p:sp>
    </p:spTree>
    <p:extLst>
      <p:ext uri="{BB962C8B-B14F-4D97-AF65-F5344CB8AC3E}">
        <p14:creationId xmlns:p14="http://schemas.microsoft.com/office/powerpoint/2010/main" val="7149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OUR AREAS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77049" y="3925453"/>
            <a:ext cx="3420000" cy="1869743"/>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ordinary and extraordinary maintenance of </a:t>
            </a:r>
            <a:r>
              <a:rPr lang="en-US" sz="1200" b="1" dirty="0">
                <a:solidFill>
                  <a:srgbClr val="5D5E6A"/>
                </a:solidFill>
                <a:latin typeface="Play" panose="020B0000000000000000" pitchFamily="34" charset="0"/>
              </a:rPr>
              <a:t>pipelines</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ordinary and extraordinary maintenance of </a:t>
            </a:r>
            <a:r>
              <a:rPr lang="en-US" sz="1200" b="1" dirty="0">
                <a:solidFill>
                  <a:srgbClr val="5D5E6A"/>
                </a:solidFill>
                <a:latin typeface="Play" panose="020B0000000000000000" pitchFamily="34" charset="0"/>
              </a:rPr>
              <a:t>gas pipelines</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ordinary and extraordinary maintenance of </a:t>
            </a:r>
            <a:r>
              <a:rPr lang="en-US" sz="1200" b="1" dirty="0">
                <a:solidFill>
                  <a:srgbClr val="5D5E6A"/>
                </a:solidFill>
                <a:latin typeface="Play" panose="020B0000000000000000" pitchFamily="34" charset="0"/>
              </a:rPr>
              <a:t>aqueducts</a:t>
            </a:r>
          </a:p>
          <a:p>
            <a:pPr marL="171446" indent="-171446">
              <a:spcAft>
                <a:spcPts val="300"/>
              </a:spcAft>
              <a:buClr>
                <a:srgbClr val="267CFF"/>
              </a:buClr>
              <a:buSzPct val="140000"/>
              <a:buFont typeface="Arial" panose="020B0604020202020204" pitchFamily="34" charset="0"/>
              <a:buChar char="•"/>
            </a:pPr>
            <a:r>
              <a:rPr lang="en-US" sz="1200" b="1" dirty="0">
                <a:solidFill>
                  <a:srgbClr val="5D5E6A"/>
                </a:solidFill>
                <a:latin typeface="Play" panose="020B0000000000000000" pitchFamily="34" charset="0"/>
              </a:rPr>
              <a:t>Emergency service </a:t>
            </a:r>
            <a:r>
              <a:rPr lang="en-US" sz="1200" dirty="0">
                <a:solidFill>
                  <a:srgbClr val="5D5E6A"/>
                </a:solidFill>
                <a:latin typeface="Play" panose="020B0000000000000000" pitchFamily="34" charset="0"/>
              </a:rPr>
              <a:t>in case of pollutants dispersion and relative availability 24 hours a day, 365 days a year</a:t>
            </a:r>
            <a:endParaRPr lang="it-IT" sz="1200" dirty="0">
              <a:solidFill>
                <a:srgbClr val="5D5E6A"/>
              </a:solidFill>
              <a:latin typeface="Play" panose="020B0000000000000000" pitchFamily="34" charset="0"/>
            </a:endParaRPr>
          </a:p>
        </p:txBody>
      </p:sp>
      <p:sp>
        <p:nvSpPr>
          <p:cNvPr id="27" name="CasellaDiTesto 26"/>
          <p:cNvSpPr txBox="1"/>
          <p:nvPr/>
        </p:nvSpPr>
        <p:spPr>
          <a:xfrm>
            <a:off x="4385999" y="3925455"/>
            <a:ext cx="3420000" cy="1723549"/>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Production and trade of specific </a:t>
            </a:r>
            <a:r>
              <a:rPr lang="en-US" sz="1200" b="1" dirty="0">
                <a:solidFill>
                  <a:srgbClr val="5D5E6A"/>
                </a:solidFill>
                <a:latin typeface="Play" panose="020B0000000000000000" pitchFamily="34" charset="0"/>
              </a:rPr>
              <a:t>anti-pollution </a:t>
            </a:r>
            <a:r>
              <a:rPr lang="en-US" sz="1200" dirty="0">
                <a:solidFill>
                  <a:srgbClr val="5D5E6A"/>
                </a:solidFill>
                <a:latin typeface="Play" panose="020B0000000000000000" pitchFamily="34" charset="0"/>
              </a:rPr>
              <a:t>and reclamation products</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Plants and pollution response</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Excavation, backfilling, drainage and </a:t>
            </a:r>
            <a:r>
              <a:rPr lang="en-US" sz="1200" b="1" dirty="0">
                <a:solidFill>
                  <a:srgbClr val="5D5E6A"/>
                </a:solidFill>
                <a:latin typeface="Play" panose="020B0000000000000000" pitchFamily="34" charset="0"/>
              </a:rPr>
              <a:t>reclamation</a:t>
            </a:r>
            <a:r>
              <a:rPr lang="en-US" sz="1200" dirty="0">
                <a:solidFill>
                  <a:srgbClr val="5D5E6A"/>
                </a:solidFill>
                <a:latin typeface="Play" panose="020B0000000000000000" pitchFamily="34" charset="0"/>
              </a:rPr>
              <a:t> with environmental restoration</a:t>
            </a:r>
          </a:p>
          <a:p>
            <a:pPr marL="171446" indent="-171446">
              <a:spcAft>
                <a:spcPts val="300"/>
              </a:spcAft>
              <a:buClr>
                <a:srgbClr val="267CFF"/>
              </a:buClr>
              <a:buSzPct val="140000"/>
              <a:buFont typeface="Arial" panose="020B0604020202020204" pitchFamily="34" charset="0"/>
              <a:buChar char="•"/>
            </a:pPr>
            <a:r>
              <a:rPr lang="en-US" sz="1200" b="1" dirty="0">
                <a:solidFill>
                  <a:srgbClr val="5D5E6A"/>
                </a:solidFill>
                <a:latin typeface="Play" panose="020B0000000000000000" pitchFamily="34" charset="0"/>
              </a:rPr>
              <a:t>Damming</a:t>
            </a:r>
            <a:r>
              <a:rPr lang="en-US" sz="1200" dirty="0">
                <a:solidFill>
                  <a:srgbClr val="5D5E6A"/>
                </a:solidFill>
                <a:latin typeface="Play" panose="020B0000000000000000" pitchFamily="34" charset="0"/>
              </a:rPr>
              <a:t> of rivers, lakes, open water and cleaning treatment</a:t>
            </a:r>
          </a:p>
          <a:p>
            <a:pPr marL="171446" indent="-171446">
              <a:spcAft>
                <a:spcPts val="300"/>
              </a:spcAft>
              <a:buClr>
                <a:srgbClr val="267CFF"/>
              </a:buClr>
              <a:buSzPct val="140000"/>
              <a:buFont typeface="Arial" panose="020B0604020202020204" pitchFamily="34" charset="0"/>
              <a:buChar char="•"/>
            </a:pPr>
            <a:r>
              <a:rPr lang="en-US" sz="1200" b="1" dirty="0">
                <a:solidFill>
                  <a:srgbClr val="5D5E6A"/>
                </a:solidFill>
                <a:latin typeface="Play" panose="020B0000000000000000" pitchFamily="34" charset="0"/>
              </a:rPr>
              <a:t>Consolidation</a:t>
            </a:r>
            <a:r>
              <a:rPr lang="en-US" sz="1200" dirty="0">
                <a:solidFill>
                  <a:srgbClr val="5D5E6A"/>
                </a:solidFill>
                <a:latin typeface="Play" panose="020B0000000000000000" pitchFamily="34" charset="0"/>
              </a:rPr>
              <a:t> of washouts and restores</a:t>
            </a:r>
            <a:endParaRPr lang="it-IT" sz="1200" dirty="0">
              <a:solidFill>
                <a:srgbClr val="5D5E6A"/>
              </a:solidFill>
              <a:latin typeface="Play" panose="020B0000000000000000" pitchFamily="34" charset="0"/>
            </a:endParaRPr>
          </a:p>
        </p:txBody>
      </p:sp>
      <p:sp>
        <p:nvSpPr>
          <p:cNvPr id="28" name="CasellaDiTesto 27"/>
          <p:cNvSpPr txBox="1"/>
          <p:nvPr/>
        </p:nvSpPr>
        <p:spPr>
          <a:xfrm>
            <a:off x="8094951" y="3925456"/>
            <a:ext cx="3420000" cy="869469"/>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Service of </a:t>
            </a:r>
            <a:r>
              <a:rPr lang="en-US" sz="1200" b="1" dirty="0">
                <a:solidFill>
                  <a:srgbClr val="5D5E6A"/>
                </a:solidFill>
                <a:latin typeface="Play" panose="020B0000000000000000" pitchFamily="34" charset="0"/>
              </a:rPr>
              <a:t>line inspection </a:t>
            </a:r>
            <a:r>
              <a:rPr lang="en-US" sz="1200" dirty="0">
                <a:solidFill>
                  <a:srgbClr val="5D5E6A"/>
                </a:solidFill>
                <a:latin typeface="Play" panose="020B0000000000000000" pitchFamily="34" charset="0"/>
              </a:rPr>
              <a:t>of pipelines</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Full-time </a:t>
            </a:r>
            <a:r>
              <a:rPr lang="en-US" sz="1200" b="1" dirty="0">
                <a:solidFill>
                  <a:srgbClr val="5D5E6A"/>
                </a:solidFill>
                <a:latin typeface="Play" panose="020B0000000000000000" pitchFamily="34" charset="0"/>
              </a:rPr>
              <a:t>emergency service </a:t>
            </a:r>
            <a:r>
              <a:rPr lang="en-US" sz="1200" dirty="0">
                <a:solidFill>
                  <a:srgbClr val="5D5E6A"/>
                </a:solidFill>
                <a:latin typeface="Play" panose="020B0000000000000000" pitchFamily="34" charset="0"/>
              </a:rPr>
              <a:t>for the limitation of spills of unexpected petroleum products</a:t>
            </a:r>
            <a:endParaRPr lang="it-IT" sz="1200" dirty="0">
              <a:solidFill>
                <a:srgbClr val="5D5E6A"/>
              </a:solidFill>
              <a:latin typeface="Play" panose="020B0000000000000000" pitchFamily="34" charset="0"/>
            </a:endParaRPr>
          </a:p>
        </p:txBody>
      </p:sp>
      <p:pic>
        <p:nvPicPr>
          <p:cNvPr id="2050" name="Picture 2" descr="http://localhost:82/images/page-5_im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049" y="2316784"/>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ocalhost:82/images/page-5_img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000" y="2316786"/>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ocalhost:82/images/page-5_img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8951" y="2316786"/>
            <a:ext cx="3456000" cy="1419763"/>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393282" y="1870734"/>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PIPELINES</a:t>
            </a:r>
          </a:p>
        </p:txBody>
      </p:sp>
      <p:sp>
        <p:nvSpPr>
          <p:cNvPr id="29" name="CasellaDiTesto 28"/>
          <p:cNvSpPr txBox="1"/>
          <p:nvPr/>
        </p:nvSpPr>
        <p:spPr>
          <a:xfrm>
            <a:off x="4996668" y="1874383"/>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ENVIRONMENT</a:t>
            </a:r>
          </a:p>
        </p:txBody>
      </p:sp>
      <p:sp>
        <p:nvSpPr>
          <p:cNvPr id="30" name="CasellaDiTesto 29"/>
          <p:cNvSpPr txBox="1"/>
          <p:nvPr/>
        </p:nvSpPr>
        <p:spPr>
          <a:xfrm>
            <a:off x="8775187" y="1873358"/>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SERVICES</a:t>
            </a:r>
          </a:p>
        </p:txBody>
      </p:sp>
      <p:pic>
        <p:nvPicPr>
          <p:cNvPr id="9" name="Immagine 8"/>
          <p:cNvPicPr>
            <a:picLocks noChangeAspect="1"/>
          </p:cNvPicPr>
          <p:nvPr/>
        </p:nvPicPr>
        <p:blipFill>
          <a:blip r:embed="rId11"/>
          <a:stretch>
            <a:fillRect/>
          </a:stretch>
        </p:blipFill>
        <p:spPr>
          <a:xfrm>
            <a:off x="2314549" y="1766445"/>
            <a:ext cx="181000" cy="104791"/>
          </a:xfrm>
          <a:prstGeom prst="rect">
            <a:avLst/>
          </a:prstGeom>
        </p:spPr>
      </p:pic>
      <p:pic>
        <p:nvPicPr>
          <p:cNvPr id="11" name="Immagine 10"/>
          <p:cNvPicPr>
            <a:picLocks noChangeAspect="1"/>
          </p:cNvPicPr>
          <p:nvPr/>
        </p:nvPicPr>
        <p:blipFill>
          <a:blip r:embed="rId12"/>
          <a:stretch>
            <a:fillRect/>
          </a:stretch>
        </p:blipFill>
        <p:spPr>
          <a:xfrm>
            <a:off x="5927459" y="1772175"/>
            <a:ext cx="161948" cy="114316"/>
          </a:xfrm>
          <a:prstGeom prst="rect">
            <a:avLst/>
          </a:prstGeom>
        </p:spPr>
      </p:pic>
      <p:pic>
        <p:nvPicPr>
          <p:cNvPr id="12" name="Immagine 11"/>
          <p:cNvPicPr>
            <a:picLocks noChangeAspect="1"/>
          </p:cNvPicPr>
          <p:nvPr/>
        </p:nvPicPr>
        <p:blipFill>
          <a:blip r:embed="rId13"/>
          <a:stretch>
            <a:fillRect/>
          </a:stretch>
        </p:blipFill>
        <p:spPr>
          <a:xfrm>
            <a:off x="9705978" y="1770417"/>
            <a:ext cx="161948" cy="152421"/>
          </a:xfrm>
          <a:prstGeom prst="rect">
            <a:avLst/>
          </a:prstGeom>
        </p:spPr>
      </p:pic>
    </p:spTree>
    <p:extLst>
      <p:ext uri="{BB962C8B-B14F-4D97-AF65-F5344CB8AC3E}">
        <p14:creationId xmlns:p14="http://schemas.microsoft.com/office/powerpoint/2010/main" val="304325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OUR AREAS</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100" name="Picture 4" descr="http://localhost:82/images/page-5_img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3476" y="2315527"/>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localhost:82/images/page-5_img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2525" y="2315525"/>
            <a:ext cx="3456000" cy="141976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10"/>
          <a:stretch>
            <a:fillRect/>
          </a:stretch>
        </p:blipFill>
        <p:spPr>
          <a:xfrm>
            <a:off x="7781909" y="1767412"/>
            <a:ext cx="142895" cy="123842"/>
          </a:xfrm>
          <a:prstGeom prst="rect">
            <a:avLst/>
          </a:prstGeom>
        </p:spPr>
      </p:pic>
      <p:sp>
        <p:nvSpPr>
          <p:cNvPr id="2" name="CasellaDiTesto 1"/>
          <p:cNvSpPr txBox="1"/>
          <p:nvPr/>
        </p:nvSpPr>
        <p:spPr>
          <a:xfrm>
            <a:off x="2522525" y="3925453"/>
            <a:ext cx="3420000" cy="2277547"/>
          </a:xfrm>
          <a:prstGeom prst="rect">
            <a:avLst/>
          </a:prstGeom>
          <a:noFill/>
          <a:ln>
            <a:noFill/>
          </a:ln>
        </p:spPr>
        <p:txBody>
          <a:bodyPr wrap="square" rtlCol="0">
            <a:spAutoFit/>
          </a:bodyPr>
          <a:lstStyle/>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installation, ordinary and extraordinary maintenance of </a:t>
            </a:r>
            <a:r>
              <a:rPr lang="en-US" sz="1200" b="1" dirty="0">
                <a:solidFill>
                  <a:srgbClr val="5D5E6A"/>
                </a:solidFill>
                <a:latin typeface="Play" panose="020B0000000000000000" pitchFamily="34" charset="0"/>
              </a:rPr>
              <a:t>fuel depots</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installation, ordinary and extraordinary maintenance of </a:t>
            </a:r>
            <a:r>
              <a:rPr lang="en-US" sz="1200" b="1" dirty="0">
                <a:solidFill>
                  <a:srgbClr val="5D5E6A"/>
                </a:solidFill>
                <a:latin typeface="Play" panose="020B0000000000000000" pitchFamily="34" charset="0"/>
              </a:rPr>
              <a:t>firefighting </a:t>
            </a:r>
            <a:r>
              <a:rPr lang="en-US" sz="1200" b="1" dirty="0" err="1">
                <a:solidFill>
                  <a:srgbClr val="5D5E6A"/>
                </a:solidFill>
                <a:latin typeface="Play" panose="020B0000000000000000" pitchFamily="34" charset="0"/>
              </a:rPr>
              <a:t>equipments</a:t>
            </a:r>
            <a:endParaRPr lang="en-US" sz="1200" b="1"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installation, ordinary and extraordinary maintenance of </a:t>
            </a:r>
            <a:r>
              <a:rPr lang="en-US" sz="1200" b="1" dirty="0">
                <a:solidFill>
                  <a:srgbClr val="5D5E6A"/>
                </a:solidFill>
                <a:latin typeface="Play" panose="020B0000000000000000" pitchFamily="34" charset="0"/>
              </a:rPr>
              <a:t>iron carpentry</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Construction, installation, ordinary and extraordinary maintenance of </a:t>
            </a:r>
            <a:r>
              <a:rPr lang="en-US" sz="1200" b="1" dirty="0">
                <a:solidFill>
                  <a:srgbClr val="5D5E6A"/>
                </a:solidFill>
                <a:latin typeface="Play" panose="020B0000000000000000" pitchFamily="34" charset="0"/>
              </a:rPr>
              <a:t>tanks</a:t>
            </a:r>
          </a:p>
          <a:p>
            <a:pPr marL="171446" indent="-171446">
              <a:spcAft>
                <a:spcPts val="300"/>
              </a:spcAft>
              <a:buClr>
                <a:srgbClr val="267CFF"/>
              </a:buClr>
              <a:buSzPct val="140000"/>
              <a:buFont typeface="Arial" panose="020B0604020202020204" pitchFamily="34" charset="0"/>
              <a:buChar char="•"/>
            </a:pPr>
            <a:r>
              <a:rPr lang="en-US" sz="1200" dirty="0">
                <a:solidFill>
                  <a:srgbClr val="5D5E6A"/>
                </a:solidFill>
                <a:latin typeface="Play" panose="020B0000000000000000" pitchFamily="34" charset="0"/>
              </a:rPr>
              <a:t>Mechanical </a:t>
            </a:r>
            <a:r>
              <a:rPr lang="en-US" sz="1200" b="1" dirty="0">
                <a:solidFill>
                  <a:srgbClr val="5D5E6A"/>
                </a:solidFill>
                <a:latin typeface="Play" panose="020B0000000000000000" pitchFamily="34" charset="0"/>
              </a:rPr>
              <a:t>demolitions</a:t>
            </a:r>
            <a:endParaRPr lang="it-IT" sz="1200" b="1" dirty="0">
              <a:solidFill>
                <a:srgbClr val="5D5E6A"/>
              </a:solidFill>
              <a:latin typeface="Play" panose="020B0000000000000000" pitchFamily="34" charset="0"/>
            </a:endParaRPr>
          </a:p>
        </p:txBody>
      </p:sp>
      <p:sp>
        <p:nvSpPr>
          <p:cNvPr id="27" name="CasellaDiTesto 26"/>
          <p:cNvSpPr txBox="1"/>
          <p:nvPr/>
        </p:nvSpPr>
        <p:spPr>
          <a:xfrm>
            <a:off x="6231475" y="3925455"/>
            <a:ext cx="3420000" cy="1646605"/>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The recompression uses N° 2 compressors that allow the suction of gas CH4 from 75 bar to 7 bar and from 30 bar to 0 bar and next compression the pressures required by the Client. The recompression can use the single compressor or in couple connected in series.</a:t>
            </a:r>
          </a:p>
          <a:p>
            <a:pPr algn="ctr">
              <a:spcAft>
                <a:spcPts val="300"/>
              </a:spcAft>
              <a:buClr>
                <a:srgbClr val="267CFF"/>
              </a:buClr>
              <a:buSzPct val="140000"/>
            </a:pPr>
            <a:endParaRPr lang="it-IT" sz="1200" dirty="0">
              <a:solidFill>
                <a:srgbClr val="5D5E6A"/>
              </a:solidFill>
              <a:latin typeface="Play" panose="020B0000000000000000" pitchFamily="34" charset="0"/>
            </a:endParaRPr>
          </a:p>
          <a:p>
            <a:pPr marL="171446" indent="-171446">
              <a:spcAft>
                <a:spcPts val="300"/>
              </a:spcAft>
              <a:buClr>
                <a:srgbClr val="267CFF"/>
              </a:buClr>
              <a:buSzPct val="140000"/>
              <a:buFont typeface="Arial" panose="020B0604020202020204" pitchFamily="34" charset="0"/>
              <a:buChar char="•"/>
            </a:pPr>
            <a:r>
              <a:rPr lang="it-IT" sz="1200" dirty="0">
                <a:solidFill>
                  <a:srgbClr val="5D5E6A"/>
                </a:solidFill>
                <a:latin typeface="Play" panose="020B0000000000000000" pitchFamily="34" charset="0"/>
              </a:rPr>
              <a:t>Gas pipeline </a:t>
            </a:r>
            <a:r>
              <a:rPr lang="it-IT" sz="1200" dirty="0" err="1">
                <a:solidFill>
                  <a:srgbClr val="5D5E6A"/>
                </a:solidFill>
                <a:latin typeface="Play" panose="020B0000000000000000" pitchFamily="34" charset="0"/>
              </a:rPr>
              <a:t>evacuation</a:t>
            </a:r>
            <a:endParaRPr lang="it-IT" sz="1200" dirty="0">
              <a:solidFill>
                <a:srgbClr val="5D5E6A"/>
              </a:solidFill>
              <a:latin typeface="Play" panose="020B0000000000000000" pitchFamily="34" charset="0"/>
            </a:endParaRPr>
          </a:p>
        </p:txBody>
      </p:sp>
      <p:sp>
        <p:nvSpPr>
          <p:cNvPr id="8" name="CasellaDiTesto 7"/>
          <p:cNvSpPr txBox="1"/>
          <p:nvPr/>
        </p:nvSpPr>
        <p:spPr>
          <a:xfrm>
            <a:off x="3238758" y="1870734"/>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INSTALLATIONS</a:t>
            </a:r>
          </a:p>
        </p:txBody>
      </p:sp>
      <p:sp>
        <p:nvSpPr>
          <p:cNvPr id="29" name="CasellaDiTesto 28"/>
          <p:cNvSpPr txBox="1"/>
          <p:nvPr/>
        </p:nvSpPr>
        <p:spPr>
          <a:xfrm>
            <a:off x="6842144" y="1874383"/>
            <a:ext cx="2023535" cy="338554"/>
          </a:xfrm>
          <a:prstGeom prst="rect">
            <a:avLst/>
          </a:prstGeom>
          <a:noFill/>
        </p:spPr>
        <p:txBody>
          <a:bodyPr wrap="square" rtlCol="0">
            <a:spAutoFit/>
          </a:bodyPr>
          <a:lstStyle/>
          <a:p>
            <a:pPr algn="ctr"/>
            <a:r>
              <a:rPr lang="it-IT" sz="1600" dirty="0">
                <a:solidFill>
                  <a:srgbClr val="5D5E6A"/>
                </a:solidFill>
                <a:latin typeface="Play" panose="020B0000000000000000" pitchFamily="34" charset="0"/>
              </a:rPr>
              <a:t>GAS EVACUATION</a:t>
            </a:r>
          </a:p>
        </p:txBody>
      </p:sp>
      <p:pic>
        <p:nvPicPr>
          <p:cNvPr id="4" name="Immagine 3"/>
          <p:cNvPicPr>
            <a:picLocks noChangeAspect="1"/>
          </p:cNvPicPr>
          <p:nvPr/>
        </p:nvPicPr>
        <p:blipFill>
          <a:blip r:embed="rId11"/>
          <a:stretch>
            <a:fillRect/>
          </a:stretch>
        </p:blipFill>
        <p:spPr>
          <a:xfrm>
            <a:off x="4202893" y="1767412"/>
            <a:ext cx="95263" cy="123842"/>
          </a:xfrm>
          <a:prstGeom prst="rect">
            <a:avLst/>
          </a:prstGeom>
        </p:spPr>
      </p:pic>
    </p:spTree>
    <p:extLst>
      <p:ext uri="{BB962C8B-B14F-4D97-AF65-F5344CB8AC3E}">
        <p14:creationId xmlns:p14="http://schemas.microsoft.com/office/powerpoint/2010/main" val="87204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PIPELINE TRECATE-CHIVASSO DN 10" – DORA BALTEA RIVER CROSSING</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Esso Italiana S.r.l.</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Saluggia (VC) - </a:t>
            </a:r>
            <a:r>
              <a:rPr lang="it-IT" sz="1200" dirty="0" err="1">
                <a:solidFill>
                  <a:srgbClr val="5D5E6A"/>
                </a:solidFill>
                <a:latin typeface="Play" panose="020B0000000000000000" pitchFamily="34" charset="0"/>
              </a:rPr>
              <a:t>Italy</a:t>
            </a:r>
            <a:endParaRPr lang="it-IT" sz="1200" dirty="0">
              <a:solidFill>
                <a:srgbClr val="5D5E6A"/>
              </a:solidFill>
              <a:latin typeface="Play" panose="020B0000000000000000" pitchFamily="34" charset="0"/>
            </a:endParaRP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2017-2018</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5051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461665"/>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Execution of an open-air crossing of the Dora </a:t>
            </a:r>
            <a:r>
              <a:rPr lang="en-US" sz="1200" dirty="0" err="1">
                <a:solidFill>
                  <a:srgbClr val="5D5E6A"/>
                </a:solidFill>
                <a:latin typeface="Play" panose="020B0000000000000000" pitchFamily="34" charset="0"/>
              </a:rPr>
              <a:t>Baltea</a:t>
            </a:r>
            <a:r>
              <a:rPr lang="en-US" sz="1200" dirty="0">
                <a:solidFill>
                  <a:srgbClr val="5D5E6A"/>
                </a:solidFill>
                <a:latin typeface="Play" panose="020B0000000000000000" pitchFamily="34" charset="0"/>
              </a:rPr>
              <a:t>. Launch of the pipeline.</a:t>
            </a:r>
            <a:endParaRPr lang="it-IT" sz="1200" dirty="0">
              <a:solidFill>
                <a:srgbClr val="5D5E6A"/>
              </a:solidFill>
              <a:latin typeface="Play" panose="020B0000000000000000" pitchFamily="34" charset="0"/>
            </a:endParaRP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8"/>
          <a:stretch>
            <a:fillRect/>
          </a:stretch>
        </p:blipFill>
        <p:spPr>
          <a:xfrm>
            <a:off x="1611494" y="1909670"/>
            <a:ext cx="219106" cy="247685"/>
          </a:xfrm>
          <a:prstGeom prst="rect">
            <a:avLst/>
          </a:prstGeom>
        </p:spPr>
      </p:pic>
      <p:pic>
        <p:nvPicPr>
          <p:cNvPr id="27" name="Immagine 26"/>
          <p:cNvPicPr>
            <a:picLocks noChangeAspect="1"/>
          </p:cNvPicPr>
          <p:nvPr/>
        </p:nvPicPr>
        <p:blipFill>
          <a:blip r:embed="rId9"/>
          <a:stretch>
            <a:fillRect/>
          </a:stretch>
        </p:blipFill>
        <p:spPr>
          <a:xfrm>
            <a:off x="3959254" y="1919139"/>
            <a:ext cx="161948" cy="247685"/>
          </a:xfrm>
          <a:prstGeom prst="rect">
            <a:avLst/>
          </a:prstGeom>
        </p:spPr>
      </p:pic>
      <p:pic>
        <p:nvPicPr>
          <p:cNvPr id="28" name="Immagine 27"/>
          <p:cNvPicPr>
            <a:picLocks noChangeAspect="1"/>
          </p:cNvPicPr>
          <p:nvPr/>
        </p:nvPicPr>
        <p:blipFill>
          <a:blip r:embed="rId10"/>
          <a:stretch>
            <a:fillRect/>
          </a:stretch>
        </p:blipFill>
        <p:spPr>
          <a:xfrm>
            <a:off x="6213307" y="1908647"/>
            <a:ext cx="266737" cy="285790"/>
          </a:xfrm>
          <a:prstGeom prst="rect">
            <a:avLst/>
          </a:prstGeom>
        </p:spPr>
      </p:pic>
      <p:pic>
        <p:nvPicPr>
          <p:cNvPr id="29" name="Immagine 28"/>
          <p:cNvPicPr>
            <a:picLocks noChangeAspect="1"/>
          </p:cNvPicPr>
          <p:nvPr/>
        </p:nvPicPr>
        <p:blipFill>
          <a:blip r:embed="rId11"/>
          <a:stretch>
            <a:fillRect/>
          </a:stretch>
        </p:blipFill>
        <p:spPr>
          <a:xfrm>
            <a:off x="9473008" y="1917114"/>
            <a:ext cx="247685" cy="285790"/>
          </a:xfrm>
          <a:prstGeom prst="rect">
            <a:avLst/>
          </a:prstGeom>
        </p:spPr>
      </p:pic>
      <p:pic>
        <p:nvPicPr>
          <p:cNvPr id="31" name="Immagin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048" y="4206391"/>
            <a:ext cx="2573999" cy="1580526"/>
          </a:xfrm>
          <a:prstGeom prst="rect">
            <a:avLst/>
          </a:prstGeom>
        </p:spPr>
      </p:pic>
      <p:pic>
        <p:nvPicPr>
          <p:cNvPr id="32" name="Immagin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40214" y="4204449"/>
            <a:ext cx="2573999" cy="1580526"/>
          </a:xfrm>
          <a:prstGeom prst="rect">
            <a:avLst/>
          </a:prstGeom>
        </p:spPr>
      </p:pic>
      <p:pic>
        <p:nvPicPr>
          <p:cNvPr id="33" name="Immagin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1497" y="4204449"/>
            <a:ext cx="2573999" cy="1580526"/>
          </a:xfrm>
          <a:prstGeom prst="rect">
            <a:avLst/>
          </a:prstGeom>
        </p:spPr>
      </p:pic>
      <p:pic>
        <p:nvPicPr>
          <p:cNvPr id="34" name="Immagin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1247" y="4206391"/>
            <a:ext cx="2573999" cy="1580526"/>
          </a:xfrm>
          <a:prstGeom prst="rect">
            <a:avLst/>
          </a:prstGeom>
        </p:spPr>
      </p:pic>
    </p:spTree>
    <p:extLst>
      <p:ext uri="{BB962C8B-B14F-4D97-AF65-F5344CB8AC3E}">
        <p14:creationId xmlns:p14="http://schemas.microsoft.com/office/powerpoint/2010/main" val="24515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6"/>
          <a:stretch>
            <a:fillRect/>
          </a:stretch>
        </p:blipFill>
        <p:spPr>
          <a:xfrm>
            <a:off x="10885723" y="367828"/>
            <a:ext cx="287000" cy="295200"/>
          </a:xfrm>
          <a:prstGeom prst="rect">
            <a:avLst/>
          </a:prstGeom>
        </p:spPr>
      </p:pic>
      <p:pic>
        <p:nvPicPr>
          <p:cNvPr id="26" name="Immagine 25"/>
          <p:cNvPicPr>
            <a:picLocks noChangeAspect="1"/>
          </p:cNvPicPr>
          <p:nvPr/>
        </p:nvPicPr>
        <p:blipFill>
          <a:blip r:embed="rId7"/>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PIPELINE CONSTRUCTION</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SNAM Rete Gas S.p.A.</a:t>
            </a:r>
          </a:p>
        </p:txBody>
      </p:sp>
      <p:sp>
        <p:nvSpPr>
          <p:cNvPr id="46" name="CasellaDiTesto 45"/>
          <p:cNvSpPr txBox="1"/>
          <p:nvPr/>
        </p:nvSpPr>
        <p:spPr>
          <a:xfrm>
            <a:off x="2996229" y="3039732"/>
            <a:ext cx="2088000"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Caltignaga, Vaprio, Suno (NO) - </a:t>
            </a:r>
            <a:r>
              <a:rPr lang="it-IT" sz="1200" dirty="0" err="1">
                <a:solidFill>
                  <a:srgbClr val="5D5E6A"/>
                </a:solidFill>
                <a:latin typeface="Play" panose="020B0000000000000000" pitchFamily="34" charset="0"/>
              </a:rPr>
              <a:t>Italy</a:t>
            </a:r>
            <a:endParaRPr lang="it-IT" sz="1200" dirty="0">
              <a:solidFill>
                <a:srgbClr val="5D5E6A"/>
              </a:solidFill>
              <a:latin typeface="Play" panose="020B0000000000000000" pitchFamily="34" charset="0"/>
            </a:endParaRP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2009-2010</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5051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830997"/>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The site has involved the construction of the pipeline variant </a:t>
            </a:r>
            <a:r>
              <a:rPr lang="en-US" sz="1200" dirty="0" err="1">
                <a:solidFill>
                  <a:srgbClr val="5D5E6A"/>
                </a:solidFill>
                <a:latin typeface="Play" panose="020B0000000000000000" pitchFamily="34" charset="0"/>
              </a:rPr>
              <a:t>Caltignaga</a:t>
            </a:r>
            <a:r>
              <a:rPr lang="en-US" sz="1200" dirty="0">
                <a:solidFill>
                  <a:srgbClr val="5D5E6A"/>
                </a:solidFill>
                <a:latin typeface="Play" panose="020B0000000000000000" pitchFamily="34" charset="0"/>
              </a:rPr>
              <a:t>-Borgomanero for a section of 10 Km in the municipalities of </a:t>
            </a:r>
            <a:r>
              <a:rPr lang="en-US" sz="1200" dirty="0" err="1">
                <a:solidFill>
                  <a:srgbClr val="5D5E6A"/>
                </a:solidFill>
                <a:latin typeface="Play" panose="020B0000000000000000" pitchFamily="34" charset="0"/>
              </a:rPr>
              <a:t>Caltignaga</a:t>
            </a:r>
            <a:r>
              <a:rPr lang="en-US" sz="1200" dirty="0">
                <a:solidFill>
                  <a:srgbClr val="5D5E6A"/>
                </a:solidFill>
                <a:latin typeface="Play" panose="020B0000000000000000" pitchFamily="34" charset="0"/>
              </a:rPr>
              <a:t>, </a:t>
            </a:r>
            <a:r>
              <a:rPr lang="en-US" sz="1200" dirty="0" err="1">
                <a:solidFill>
                  <a:srgbClr val="5D5E6A"/>
                </a:solidFill>
                <a:latin typeface="Play" panose="020B0000000000000000" pitchFamily="34" charset="0"/>
              </a:rPr>
              <a:t>Vaprio</a:t>
            </a:r>
            <a:r>
              <a:rPr lang="en-US" sz="1200" dirty="0">
                <a:solidFill>
                  <a:srgbClr val="5D5E6A"/>
                </a:solidFill>
                <a:latin typeface="Play" panose="020B0000000000000000" pitchFamily="34" charset="0"/>
              </a:rPr>
              <a:t> </a:t>
            </a:r>
            <a:r>
              <a:rPr lang="en-US" sz="1200" dirty="0" err="1">
                <a:solidFill>
                  <a:srgbClr val="5D5E6A"/>
                </a:solidFill>
                <a:latin typeface="Play" panose="020B0000000000000000" pitchFamily="34" charset="0"/>
              </a:rPr>
              <a:t>d'Agogna</a:t>
            </a:r>
            <a:r>
              <a:rPr lang="en-US" sz="1200" dirty="0">
                <a:solidFill>
                  <a:srgbClr val="5D5E6A"/>
                </a:solidFill>
                <a:latin typeface="Play" panose="020B0000000000000000" pitchFamily="34" charset="0"/>
              </a:rPr>
              <a:t> and </a:t>
            </a:r>
            <a:r>
              <a:rPr lang="en-US" sz="1200" dirty="0" err="1">
                <a:solidFill>
                  <a:srgbClr val="5D5E6A"/>
                </a:solidFill>
                <a:latin typeface="Play" panose="020B0000000000000000" pitchFamily="34" charset="0"/>
              </a:rPr>
              <a:t>Suno</a:t>
            </a:r>
            <a:r>
              <a:rPr lang="en-US" sz="1200" dirty="0">
                <a:solidFill>
                  <a:srgbClr val="5D5E6A"/>
                </a:solidFill>
                <a:latin typeface="Play" panose="020B0000000000000000" pitchFamily="34" charset="0"/>
              </a:rPr>
              <a:t>.</a:t>
            </a:r>
            <a:endParaRPr lang="it-IT" sz="1200" dirty="0">
              <a:solidFill>
                <a:srgbClr val="5D5E6A"/>
              </a:solidFill>
              <a:latin typeface="Play" panose="020B0000000000000000" pitchFamily="34" charset="0"/>
            </a:endParaRP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8"/>
          <a:stretch>
            <a:fillRect/>
          </a:stretch>
        </p:blipFill>
        <p:spPr>
          <a:xfrm>
            <a:off x="1611494" y="1909670"/>
            <a:ext cx="219106" cy="247685"/>
          </a:xfrm>
          <a:prstGeom prst="rect">
            <a:avLst/>
          </a:prstGeom>
        </p:spPr>
      </p:pic>
      <p:pic>
        <p:nvPicPr>
          <p:cNvPr id="27" name="Immagine 26"/>
          <p:cNvPicPr>
            <a:picLocks noChangeAspect="1"/>
          </p:cNvPicPr>
          <p:nvPr/>
        </p:nvPicPr>
        <p:blipFill>
          <a:blip r:embed="rId9"/>
          <a:stretch>
            <a:fillRect/>
          </a:stretch>
        </p:blipFill>
        <p:spPr>
          <a:xfrm>
            <a:off x="3959254" y="1919139"/>
            <a:ext cx="161948" cy="247685"/>
          </a:xfrm>
          <a:prstGeom prst="rect">
            <a:avLst/>
          </a:prstGeom>
        </p:spPr>
      </p:pic>
      <p:pic>
        <p:nvPicPr>
          <p:cNvPr id="28" name="Immagine 27"/>
          <p:cNvPicPr>
            <a:picLocks noChangeAspect="1"/>
          </p:cNvPicPr>
          <p:nvPr/>
        </p:nvPicPr>
        <p:blipFill>
          <a:blip r:embed="rId10"/>
          <a:stretch>
            <a:fillRect/>
          </a:stretch>
        </p:blipFill>
        <p:spPr>
          <a:xfrm>
            <a:off x="6213307" y="1908647"/>
            <a:ext cx="266737" cy="285790"/>
          </a:xfrm>
          <a:prstGeom prst="rect">
            <a:avLst/>
          </a:prstGeom>
        </p:spPr>
      </p:pic>
      <p:pic>
        <p:nvPicPr>
          <p:cNvPr id="29" name="Immagine 28"/>
          <p:cNvPicPr>
            <a:picLocks noChangeAspect="1"/>
          </p:cNvPicPr>
          <p:nvPr/>
        </p:nvPicPr>
        <p:blipFill>
          <a:blip r:embed="rId11"/>
          <a:stretch>
            <a:fillRect/>
          </a:stretch>
        </p:blipFill>
        <p:spPr>
          <a:xfrm>
            <a:off x="9473008" y="1917114"/>
            <a:ext cx="247685" cy="285790"/>
          </a:xfrm>
          <a:prstGeom prst="rect">
            <a:avLst/>
          </a:prstGeom>
        </p:spPr>
      </p:pic>
      <p:pic>
        <p:nvPicPr>
          <p:cNvPr id="31" name="Immagin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048" y="4206391"/>
            <a:ext cx="2574000" cy="1580526"/>
          </a:xfrm>
          <a:prstGeom prst="rect">
            <a:avLst/>
          </a:prstGeom>
        </p:spPr>
      </p:pic>
      <p:pic>
        <p:nvPicPr>
          <p:cNvPr id="32" name="Immagin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40214" y="4204449"/>
            <a:ext cx="2574000" cy="1580526"/>
          </a:xfrm>
          <a:prstGeom prst="rect">
            <a:avLst/>
          </a:prstGeom>
        </p:spPr>
      </p:pic>
      <p:pic>
        <p:nvPicPr>
          <p:cNvPr id="33" name="Immagin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1497" y="4204449"/>
            <a:ext cx="2574000" cy="1580526"/>
          </a:xfrm>
          <a:prstGeom prst="rect">
            <a:avLst/>
          </a:prstGeom>
        </p:spPr>
      </p:pic>
      <p:pic>
        <p:nvPicPr>
          <p:cNvPr id="34" name="Immagin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51247" y="4206391"/>
            <a:ext cx="2574000" cy="1580526"/>
          </a:xfrm>
          <a:prstGeom prst="rect">
            <a:avLst/>
          </a:prstGeom>
        </p:spPr>
      </p:pic>
    </p:spTree>
    <p:extLst>
      <p:ext uri="{BB962C8B-B14F-4D97-AF65-F5344CB8AC3E}">
        <p14:creationId xmlns:p14="http://schemas.microsoft.com/office/powerpoint/2010/main" val="20972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204449"/>
            <a:ext cx="2574000" cy="158052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4204449"/>
            <a:ext cx="2574000" cy="158052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204449"/>
            <a:ext cx="2574000" cy="1580526"/>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204449"/>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it-IT" sz="2000" b="1" dirty="0">
                <a:solidFill>
                  <a:srgbClr val="434342"/>
                </a:solidFill>
                <a:latin typeface="Play" panose="020B0000000000000000" pitchFamily="34" charset="0"/>
              </a:rPr>
              <a:t>CROSSING THROUGH HORIZONTAL DIRECTIONAL DRILLING (D.H.H.)</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I.E.S. S.p.A.</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Venezia (VE) - </a:t>
            </a:r>
            <a:r>
              <a:rPr lang="it-IT" sz="1200" dirty="0" err="1">
                <a:solidFill>
                  <a:srgbClr val="5D5E6A"/>
                </a:solidFill>
                <a:latin typeface="Play" panose="020B0000000000000000" pitchFamily="34" charset="0"/>
              </a:rPr>
              <a:t>Italy</a:t>
            </a:r>
            <a:endParaRPr lang="it-IT" sz="1200" dirty="0">
              <a:solidFill>
                <a:srgbClr val="5D5E6A"/>
              </a:solidFill>
              <a:latin typeface="Play" panose="020B0000000000000000" pitchFamily="34" charset="0"/>
            </a:endParaRP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2009</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8308" y="2556508"/>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646331"/>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Crossing of the evolution basin n ° 3 through the use of Horizontal Directional Drilling - Pipeline Island </a:t>
            </a:r>
            <a:r>
              <a:rPr lang="en-US" sz="1200" dirty="0" err="1">
                <a:solidFill>
                  <a:srgbClr val="5D5E6A"/>
                </a:solidFill>
                <a:latin typeface="Play" panose="020B0000000000000000" pitchFamily="34" charset="0"/>
              </a:rPr>
              <a:t>Petroli</a:t>
            </a:r>
            <a:r>
              <a:rPr lang="en-US" sz="1200" dirty="0">
                <a:solidFill>
                  <a:srgbClr val="5D5E6A"/>
                </a:solidFill>
                <a:latin typeface="Play" panose="020B0000000000000000" pitchFamily="34" charset="0"/>
              </a:rPr>
              <a:t> - Coastal depot DN 500 (20")</a:t>
            </a:r>
            <a:r>
              <a:rPr lang="it-IT" sz="1200" dirty="0">
                <a:solidFill>
                  <a:srgbClr val="5D5E6A"/>
                </a:solidFill>
                <a:latin typeface="Play" panose="020B0000000000000000" pitchFamily="34" charset="0"/>
              </a:rPr>
              <a:t> I.E.S. S.p.A.</a:t>
            </a: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322193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48" y="4909299"/>
            <a:ext cx="2574000" cy="1580526"/>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8" y="4909299"/>
            <a:ext cx="2574000" cy="1580526"/>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497" y="4901962"/>
            <a:ext cx="2574000" cy="1580526"/>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247" y="4909299"/>
            <a:ext cx="2574000" cy="1580526"/>
          </a:xfrm>
          <a:prstGeom prst="rect">
            <a:avLst/>
          </a:prstGeom>
        </p:spPr>
      </p:pic>
      <p:sp>
        <p:nvSpPr>
          <p:cNvPr id="5" name="Rettangolo 4"/>
          <p:cNvSpPr/>
          <p:nvPr/>
        </p:nvSpPr>
        <p:spPr>
          <a:xfrm>
            <a:off x="-1" y="1"/>
            <a:ext cx="12192001" cy="110068"/>
          </a:xfrm>
          <a:prstGeom prst="rect">
            <a:avLst/>
          </a:prstGeom>
          <a:solidFill>
            <a:srgbClr val="267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1" y="222189"/>
            <a:ext cx="1965913" cy="576000"/>
          </a:xfrm>
          <a:prstGeom prst="rect">
            <a:avLst/>
          </a:prstGeom>
        </p:spPr>
      </p:pic>
      <p:sp>
        <p:nvSpPr>
          <p:cNvPr id="16" name="Ovale 15"/>
          <p:cNvSpPr/>
          <p:nvPr/>
        </p:nvSpPr>
        <p:spPr>
          <a:xfrm>
            <a:off x="8649488" y="222188"/>
            <a:ext cx="576000" cy="576000"/>
          </a:xfrm>
          <a:prstGeom prst="ellipse">
            <a:avLst/>
          </a:prstGeom>
          <a:solidFill>
            <a:srgbClr val="F0E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94314" y="364070"/>
            <a:ext cx="288100" cy="296332"/>
          </a:xfrm>
          <a:prstGeom prst="rect">
            <a:avLst/>
          </a:prstGeom>
        </p:spPr>
      </p:pic>
      <p:sp>
        <p:nvSpPr>
          <p:cNvPr id="18" name="Ovale 17"/>
          <p:cNvSpPr/>
          <p:nvPr/>
        </p:nvSpPr>
        <p:spPr>
          <a:xfrm>
            <a:off x="1074122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1438468" y="22218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10043979"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9346733" y="222188"/>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1233" y="364069"/>
            <a:ext cx="287000" cy="295200"/>
          </a:xfrm>
          <a:prstGeom prst="rect">
            <a:avLst/>
          </a:prstGeom>
        </p:spPr>
      </p:pic>
      <p:pic>
        <p:nvPicPr>
          <p:cNvPr id="23" name="Immagin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82968" y="369923"/>
            <a:ext cx="287000" cy="295200"/>
          </a:xfrm>
          <a:prstGeom prst="rect">
            <a:avLst/>
          </a:prstGeom>
        </p:spPr>
      </p:pic>
      <p:pic>
        <p:nvPicPr>
          <p:cNvPr id="25" name="Immagine 24"/>
          <p:cNvPicPr>
            <a:picLocks noChangeAspect="1"/>
          </p:cNvPicPr>
          <p:nvPr/>
        </p:nvPicPr>
        <p:blipFill>
          <a:blip r:embed="rId10"/>
          <a:stretch>
            <a:fillRect/>
          </a:stretch>
        </p:blipFill>
        <p:spPr>
          <a:xfrm>
            <a:off x="10885723" y="367828"/>
            <a:ext cx="287000" cy="295200"/>
          </a:xfrm>
          <a:prstGeom prst="rect">
            <a:avLst/>
          </a:prstGeom>
        </p:spPr>
      </p:pic>
      <p:pic>
        <p:nvPicPr>
          <p:cNvPr id="26" name="Immagine 25"/>
          <p:cNvPicPr>
            <a:picLocks noChangeAspect="1"/>
          </p:cNvPicPr>
          <p:nvPr/>
        </p:nvPicPr>
        <p:blipFill>
          <a:blip r:embed="rId11"/>
          <a:stretch>
            <a:fillRect/>
          </a:stretch>
        </p:blipFill>
        <p:spPr>
          <a:xfrm>
            <a:off x="10188479" y="362588"/>
            <a:ext cx="287000" cy="295200"/>
          </a:xfrm>
          <a:prstGeom prst="rect">
            <a:avLst/>
          </a:prstGeom>
        </p:spPr>
      </p:pic>
      <p:sp>
        <p:nvSpPr>
          <p:cNvPr id="3" name="CasellaDiTesto 2"/>
          <p:cNvSpPr txBox="1"/>
          <p:nvPr/>
        </p:nvSpPr>
        <p:spPr>
          <a:xfrm>
            <a:off x="1" y="999068"/>
            <a:ext cx="12192000" cy="400110"/>
          </a:xfrm>
          <a:prstGeom prst="rect">
            <a:avLst/>
          </a:prstGeom>
          <a:noFill/>
        </p:spPr>
        <p:txBody>
          <a:bodyPr wrap="square" rtlCol="0">
            <a:spAutoFit/>
          </a:bodyPr>
          <a:lstStyle/>
          <a:p>
            <a:pPr algn="ctr"/>
            <a:r>
              <a:rPr lang="en-US" sz="2000" b="1" dirty="0">
                <a:solidFill>
                  <a:srgbClr val="434342"/>
                </a:solidFill>
                <a:latin typeface="Play" panose="020B0000000000000000" pitchFamily="34" charset="0"/>
              </a:rPr>
              <a:t>CROSSING THROUGH</a:t>
            </a:r>
            <a:r>
              <a:rPr lang="it-IT" sz="2000" b="1" dirty="0">
                <a:solidFill>
                  <a:srgbClr val="434342"/>
                </a:solidFill>
                <a:latin typeface="Play" panose="020B0000000000000000" pitchFamily="34" charset="0"/>
              </a:rPr>
              <a:t> MICROTUNNEL</a:t>
            </a:r>
          </a:p>
        </p:txBody>
      </p:sp>
      <p:cxnSp>
        <p:nvCxnSpPr>
          <p:cNvPr id="7" name="Connettore 1 6"/>
          <p:cNvCxnSpPr/>
          <p:nvPr/>
        </p:nvCxnSpPr>
        <p:spPr>
          <a:xfrm>
            <a:off x="3616993" y="1574799"/>
            <a:ext cx="49580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677048" y="3039732"/>
            <a:ext cx="2088000" cy="461665"/>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SNAM Rete Gas S.p.A. – Eni S.p.A.</a:t>
            </a:r>
          </a:p>
        </p:txBody>
      </p:sp>
      <p:sp>
        <p:nvSpPr>
          <p:cNvPr id="46" name="CasellaDiTesto 45"/>
          <p:cNvSpPr txBox="1"/>
          <p:nvPr/>
        </p:nvSpPr>
        <p:spPr>
          <a:xfrm>
            <a:off x="2996229"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San Donnino (FI) - </a:t>
            </a:r>
            <a:r>
              <a:rPr lang="it-IT" sz="1200" dirty="0" err="1">
                <a:solidFill>
                  <a:srgbClr val="5D5E6A"/>
                </a:solidFill>
                <a:latin typeface="Play" panose="020B0000000000000000" pitchFamily="34" charset="0"/>
              </a:rPr>
              <a:t>Italy</a:t>
            </a:r>
            <a:endParaRPr lang="it-IT" sz="1200" dirty="0">
              <a:solidFill>
                <a:srgbClr val="5D5E6A"/>
              </a:solidFill>
              <a:latin typeface="Play" panose="020B0000000000000000" pitchFamily="34" charset="0"/>
            </a:endParaRPr>
          </a:p>
        </p:txBody>
      </p:sp>
      <p:sp>
        <p:nvSpPr>
          <p:cNvPr id="47" name="CasellaDiTesto 46"/>
          <p:cNvSpPr txBox="1"/>
          <p:nvPr/>
        </p:nvSpPr>
        <p:spPr>
          <a:xfrm>
            <a:off x="5315410" y="3039732"/>
            <a:ext cx="2088000" cy="276999"/>
          </a:xfrm>
          <a:prstGeom prst="rect">
            <a:avLst/>
          </a:prstGeom>
          <a:noFill/>
          <a:ln>
            <a:noFill/>
          </a:ln>
        </p:spPr>
        <p:txBody>
          <a:bodyPr wrap="square" rtlCol="0">
            <a:spAutoFit/>
          </a:bodyPr>
          <a:lstStyle/>
          <a:p>
            <a:pPr algn="ctr">
              <a:spcAft>
                <a:spcPts val="300"/>
              </a:spcAft>
              <a:buClr>
                <a:srgbClr val="267CFF"/>
              </a:buClr>
              <a:buSzPct val="140000"/>
            </a:pPr>
            <a:r>
              <a:rPr lang="it-IT" sz="1200" dirty="0">
                <a:solidFill>
                  <a:srgbClr val="5D5E6A"/>
                </a:solidFill>
                <a:latin typeface="Play" panose="020B0000000000000000" pitchFamily="34" charset="0"/>
              </a:rPr>
              <a:t>2008-2009</a:t>
            </a:r>
          </a:p>
        </p:txBody>
      </p:sp>
      <p:sp>
        <p:nvSpPr>
          <p:cNvPr id="53" name="Ovale 52"/>
          <p:cNvSpPr/>
          <p:nvPr/>
        </p:nvSpPr>
        <p:spPr>
          <a:xfrm>
            <a:off x="1433047"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709280"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CLIENT</a:t>
            </a:r>
          </a:p>
        </p:txBody>
      </p:sp>
      <p:sp>
        <p:nvSpPr>
          <p:cNvPr id="54" name="Ovale 53"/>
          <p:cNvSpPr/>
          <p:nvPr/>
        </p:nvSpPr>
        <p:spPr>
          <a:xfrm>
            <a:off x="3752228"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3028461" y="2556509"/>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WHERE</a:t>
            </a:r>
          </a:p>
        </p:txBody>
      </p:sp>
      <p:sp>
        <p:nvSpPr>
          <p:cNvPr id="55" name="Ovale 54"/>
          <p:cNvSpPr/>
          <p:nvPr/>
        </p:nvSpPr>
        <p:spPr>
          <a:xfrm>
            <a:off x="6071409" y="1761069"/>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p:cNvSpPr txBox="1"/>
          <p:nvPr/>
        </p:nvSpPr>
        <p:spPr>
          <a:xfrm>
            <a:off x="5347642" y="2565717"/>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WHEN</a:t>
            </a:r>
          </a:p>
        </p:txBody>
      </p:sp>
      <p:sp>
        <p:nvSpPr>
          <p:cNvPr id="40" name="CasellaDiTesto 39"/>
          <p:cNvSpPr txBox="1"/>
          <p:nvPr/>
        </p:nvSpPr>
        <p:spPr>
          <a:xfrm>
            <a:off x="7634590" y="3039732"/>
            <a:ext cx="3890657" cy="1569660"/>
          </a:xfrm>
          <a:prstGeom prst="rect">
            <a:avLst/>
          </a:prstGeom>
          <a:noFill/>
          <a:ln>
            <a:noFill/>
          </a:ln>
        </p:spPr>
        <p:txBody>
          <a:bodyPr wrap="square" rtlCol="0">
            <a:spAutoFit/>
          </a:bodyPr>
          <a:lstStyle/>
          <a:p>
            <a:pPr algn="ctr">
              <a:spcAft>
                <a:spcPts val="300"/>
              </a:spcAft>
              <a:buClr>
                <a:srgbClr val="267CFF"/>
              </a:buClr>
              <a:buSzPct val="140000"/>
            </a:pPr>
            <a:r>
              <a:rPr lang="en-US" sz="1200" dirty="0">
                <a:solidFill>
                  <a:srgbClr val="5D5E6A"/>
                </a:solidFill>
                <a:latin typeface="Play" panose="020B0000000000000000" pitchFamily="34" charset="0"/>
              </a:rPr>
              <a:t>The site involved the crossing of the river Arno, through a tube bundle in a curved </a:t>
            </a:r>
            <a:r>
              <a:rPr lang="en-US" sz="1200" dirty="0" err="1">
                <a:solidFill>
                  <a:srgbClr val="5D5E6A"/>
                </a:solidFill>
                <a:latin typeface="Play" panose="020B0000000000000000" pitchFamily="34" charset="0"/>
              </a:rPr>
              <a:t>microtunnel</a:t>
            </a:r>
            <a:r>
              <a:rPr lang="en-US" sz="1200" dirty="0">
                <a:solidFill>
                  <a:srgbClr val="5D5E6A"/>
                </a:solidFill>
                <a:latin typeface="Play" panose="020B0000000000000000" pitchFamily="34" charset="0"/>
              </a:rPr>
              <a:t> to pass under both the river and the railway line Florence-Pisa for a length of 483 m. The tube bundle consisted of three oil pipelines DN 200 (8") and two gas pipelines ,DN 400 (16") and DN 500 (20"), with theirs trays of protection for the traits at the underpass of the railway line.</a:t>
            </a:r>
            <a:endParaRPr lang="it-IT" sz="1200" dirty="0">
              <a:solidFill>
                <a:srgbClr val="5D5E6A"/>
              </a:solidFill>
              <a:latin typeface="Play" panose="020B0000000000000000" pitchFamily="34" charset="0"/>
            </a:endParaRPr>
          </a:p>
        </p:txBody>
      </p:sp>
      <p:sp>
        <p:nvSpPr>
          <p:cNvPr id="56" name="Ovale 55"/>
          <p:cNvSpPr/>
          <p:nvPr/>
        </p:nvSpPr>
        <p:spPr>
          <a:xfrm>
            <a:off x="9294085" y="1769536"/>
            <a:ext cx="576000" cy="5760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CasellaDiTesto 57"/>
          <p:cNvSpPr txBox="1"/>
          <p:nvPr/>
        </p:nvSpPr>
        <p:spPr>
          <a:xfrm>
            <a:off x="8568150" y="2574184"/>
            <a:ext cx="2023535" cy="276999"/>
          </a:xfrm>
          <a:prstGeom prst="rect">
            <a:avLst/>
          </a:prstGeom>
          <a:noFill/>
        </p:spPr>
        <p:txBody>
          <a:bodyPr wrap="square" rtlCol="0">
            <a:spAutoFit/>
          </a:bodyPr>
          <a:lstStyle/>
          <a:p>
            <a:pPr algn="ctr"/>
            <a:r>
              <a:rPr lang="it-IT" sz="1200" b="1" dirty="0">
                <a:solidFill>
                  <a:srgbClr val="5D5E6A"/>
                </a:solidFill>
                <a:latin typeface="Play" panose="020B0000000000000000" pitchFamily="34" charset="0"/>
              </a:rPr>
              <a:t>DESCRIPTION</a:t>
            </a:r>
          </a:p>
        </p:txBody>
      </p:sp>
      <p:pic>
        <p:nvPicPr>
          <p:cNvPr id="24" name="Immagine 23"/>
          <p:cNvPicPr>
            <a:picLocks noChangeAspect="1"/>
          </p:cNvPicPr>
          <p:nvPr/>
        </p:nvPicPr>
        <p:blipFill>
          <a:blip r:embed="rId12"/>
          <a:stretch>
            <a:fillRect/>
          </a:stretch>
        </p:blipFill>
        <p:spPr>
          <a:xfrm>
            <a:off x="1611494" y="1909670"/>
            <a:ext cx="219106" cy="247685"/>
          </a:xfrm>
          <a:prstGeom prst="rect">
            <a:avLst/>
          </a:prstGeom>
        </p:spPr>
      </p:pic>
      <p:pic>
        <p:nvPicPr>
          <p:cNvPr id="27" name="Immagine 26"/>
          <p:cNvPicPr>
            <a:picLocks noChangeAspect="1"/>
          </p:cNvPicPr>
          <p:nvPr/>
        </p:nvPicPr>
        <p:blipFill>
          <a:blip r:embed="rId13"/>
          <a:stretch>
            <a:fillRect/>
          </a:stretch>
        </p:blipFill>
        <p:spPr>
          <a:xfrm>
            <a:off x="3959254" y="1919139"/>
            <a:ext cx="161948" cy="247685"/>
          </a:xfrm>
          <a:prstGeom prst="rect">
            <a:avLst/>
          </a:prstGeom>
        </p:spPr>
      </p:pic>
      <p:pic>
        <p:nvPicPr>
          <p:cNvPr id="28" name="Immagine 27"/>
          <p:cNvPicPr>
            <a:picLocks noChangeAspect="1"/>
          </p:cNvPicPr>
          <p:nvPr/>
        </p:nvPicPr>
        <p:blipFill>
          <a:blip r:embed="rId14"/>
          <a:stretch>
            <a:fillRect/>
          </a:stretch>
        </p:blipFill>
        <p:spPr>
          <a:xfrm>
            <a:off x="6213307" y="1908647"/>
            <a:ext cx="266737" cy="285790"/>
          </a:xfrm>
          <a:prstGeom prst="rect">
            <a:avLst/>
          </a:prstGeom>
        </p:spPr>
      </p:pic>
      <p:pic>
        <p:nvPicPr>
          <p:cNvPr id="29" name="Immagine 28"/>
          <p:cNvPicPr>
            <a:picLocks noChangeAspect="1"/>
          </p:cNvPicPr>
          <p:nvPr/>
        </p:nvPicPr>
        <p:blipFill>
          <a:blip r:embed="rId15"/>
          <a:stretch>
            <a:fillRect/>
          </a:stretch>
        </p:blipFill>
        <p:spPr>
          <a:xfrm>
            <a:off x="9473008" y="1917114"/>
            <a:ext cx="247685" cy="285790"/>
          </a:xfrm>
          <a:prstGeom prst="rect">
            <a:avLst/>
          </a:prstGeom>
        </p:spPr>
      </p:pic>
    </p:spTree>
    <p:extLst>
      <p:ext uri="{BB962C8B-B14F-4D97-AF65-F5344CB8AC3E}">
        <p14:creationId xmlns:p14="http://schemas.microsoft.com/office/powerpoint/2010/main" val="758700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TotalTime>
  <Words>1505</Words>
  <Application>Microsoft Office PowerPoint</Application>
  <PresentationFormat>Widescreen</PresentationFormat>
  <Paragraphs>167</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Calibri Light</vt:lpstr>
      <vt:lpstr>Calibri</vt:lpstr>
      <vt:lpstr>Arial</vt:lpstr>
      <vt:lpstr>Play</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C.I.I. Guatelli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Maccio</dc:creator>
  <cp:lastModifiedBy>Marco Macciò</cp:lastModifiedBy>
  <cp:revision>75</cp:revision>
  <dcterms:created xsi:type="dcterms:W3CDTF">2015-07-06T13:24:41Z</dcterms:created>
  <dcterms:modified xsi:type="dcterms:W3CDTF">2022-09-20T07:00:05Z</dcterms:modified>
</cp:coreProperties>
</file>